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bookmarkIdSeed="2">
  <p:sldMasterIdLst>
    <p:sldMasterId id="2147483648" r:id="rId1"/>
  </p:sldMasterIdLst>
  <p:sldIdLst>
    <p:sldId id="279" r:id="rId2"/>
    <p:sldId id="257" r:id="rId3"/>
    <p:sldId id="258" r:id="rId4"/>
    <p:sldId id="259" r:id="rId5"/>
    <p:sldId id="260" r:id="rId6"/>
    <p:sldId id="261" r:id="rId7"/>
    <p:sldId id="262" r:id="rId8"/>
    <p:sldId id="274" r:id="rId9"/>
    <p:sldId id="266" r:id="rId10"/>
    <p:sldId id="267" r:id="rId11"/>
    <p:sldId id="268" r:id="rId12"/>
    <p:sldId id="277" r:id="rId13"/>
    <p:sldId id="278" r:id="rId14"/>
    <p:sldId id="273" r:id="rId15"/>
  </p:sldIdLst>
  <p:sldSz cx="22860000" cy="12700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9F13"/>
    <a:srgbClr val="A6E04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57" d="100"/>
          <a:sy n="57" d="100"/>
        </p:scale>
        <p:origin x="780" y="2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arren Swales" userId="43095862229fba09" providerId="LiveId" clId="{37C0DE90-E02F-4B57-9AA9-ECC4DDD8F0FC}"/>
    <pc:docChg chg="custSel modSld">
      <pc:chgData name="Warren Swales" userId="43095862229fba09" providerId="LiveId" clId="{37C0DE90-E02F-4B57-9AA9-ECC4DDD8F0FC}" dt="2026-01-15T11:18:01.424" v="5" actId="14100"/>
      <pc:docMkLst>
        <pc:docMk/>
      </pc:docMkLst>
      <pc:sldChg chg="modSp mod">
        <pc:chgData name="Warren Swales" userId="43095862229fba09" providerId="LiveId" clId="{37C0DE90-E02F-4B57-9AA9-ECC4DDD8F0FC}" dt="2026-01-15T11:18:01.424" v="5" actId="14100"/>
        <pc:sldMkLst>
          <pc:docMk/>
          <pc:sldMk cId="0" sldId="262"/>
        </pc:sldMkLst>
        <pc:picChg chg="mod">
          <ac:chgData name="Warren Swales" userId="43095862229fba09" providerId="LiveId" clId="{37C0DE90-E02F-4B57-9AA9-ECC4DDD8F0FC}" dt="2026-01-15T11:18:01.424" v="5" actId="14100"/>
          <ac:picMkLst>
            <pc:docMk/>
            <pc:sldMk cId="0" sldId="262"/>
            <ac:picMk id="9" creationId="{E8C16099-68AA-1D09-2175-2CA7E26C9457}"/>
          </ac:picMkLst>
        </pc:picChg>
      </pc:sldChg>
      <pc:sldChg chg="modSp mod">
        <pc:chgData name="Warren Swales" userId="43095862229fba09" providerId="LiveId" clId="{37C0DE90-E02F-4B57-9AA9-ECC4DDD8F0FC}" dt="2026-01-15T11:04:10.143" v="2" actId="14100"/>
        <pc:sldMkLst>
          <pc:docMk/>
          <pc:sldMk cId="0" sldId="273"/>
        </pc:sldMkLst>
        <pc:picChg chg="mod">
          <ac:chgData name="Warren Swales" userId="43095862229fba09" providerId="LiveId" clId="{37C0DE90-E02F-4B57-9AA9-ECC4DDD8F0FC}" dt="2026-01-15T11:04:10.143" v="2" actId="14100"/>
          <ac:picMkLst>
            <pc:docMk/>
            <pc:sldMk cId="0" sldId="273"/>
            <ac:picMk id="10" creationId="{70D6C024-8593-4689-FFE6-CA852346F9B1}"/>
          </ac:picMkLst>
        </pc:picChg>
      </pc:sldChg>
      <pc:sldChg chg="addSp delSp mod">
        <pc:chgData name="Warren Swales" userId="43095862229fba09" providerId="LiveId" clId="{37C0DE90-E02F-4B57-9AA9-ECC4DDD8F0FC}" dt="2026-01-15T11:03:11.720" v="1" actId="478"/>
        <pc:sldMkLst>
          <pc:docMk/>
          <pc:sldMk cId="1872854313" sldId="279"/>
        </pc:sldMkLst>
        <pc:picChg chg="add del">
          <ac:chgData name="Warren Swales" userId="43095862229fba09" providerId="LiveId" clId="{37C0DE90-E02F-4B57-9AA9-ECC4DDD8F0FC}" dt="2026-01-15T11:03:11.720" v="1" actId="478"/>
          <ac:picMkLst>
            <pc:docMk/>
            <pc:sldMk cId="1872854313" sldId="279"/>
            <ac:picMk id="4" creationId="{19580570-F4C5-BE36-276F-6CA1855E5795}"/>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0.png"/><Relationship Id="rId3" Type="http://schemas.microsoft.com/office/2007/relationships/hdphoto" Target="../media/hdphoto1.wdp"/><Relationship Id="rId7" Type="http://schemas.openxmlformats.org/officeDocument/2006/relationships/image" Target="../media/image22.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png"/><Relationship Id="rId1" Type="http://schemas.openxmlformats.org/officeDocument/2006/relationships/slideLayout" Target="../slideLayouts/slideLayout1.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8" Type="http://schemas.openxmlformats.org/officeDocument/2006/relationships/image" Target="../media/image28.png"/><Relationship Id="rId3" Type="http://schemas.microsoft.com/office/2007/relationships/hdphoto" Target="../media/hdphoto1.wdp"/><Relationship Id="rId7" Type="http://schemas.openxmlformats.org/officeDocument/2006/relationships/image" Target="../media/image27.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8" Type="http://schemas.openxmlformats.org/officeDocument/2006/relationships/image" Target="../media/image28.png"/><Relationship Id="rId3" Type="http://schemas.microsoft.com/office/2007/relationships/hdphoto" Target="../media/hdphoto1.wdp"/><Relationship Id="rId7" Type="http://schemas.openxmlformats.org/officeDocument/2006/relationships/image" Target="../media/image27.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9.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2.png"/><Relationship Id="rId4" Type="http://schemas.openxmlformats.org/officeDocument/2006/relationships/hyperlink" Target="mailto:Kevin@cancomsa.co.za" TargetMode="Externa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2.png"/><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1.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eg"/><Relationship Id="rId1" Type="http://schemas.openxmlformats.org/officeDocument/2006/relationships/slideLayout" Target="../slideLayouts/slideLayout1.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eg"/><Relationship Id="rId1" Type="http://schemas.openxmlformats.org/officeDocument/2006/relationships/slideLayout" Target="../slideLayouts/slideLayout1.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6.png"/><Relationship Id="rId7" Type="http://schemas.openxmlformats.org/officeDocument/2006/relationships/image" Target="../media/image2.png"/><Relationship Id="rId2" Type="http://schemas.openxmlformats.org/officeDocument/2006/relationships/image" Target="../media/image15.jpg"/><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een and blue logo&#10;&#10;AI-generated content may be incorrect.">
            <a:extLst>
              <a:ext uri="{FF2B5EF4-FFF2-40B4-BE49-F238E27FC236}">
                <a16:creationId xmlns:a16="http://schemas.microsoft.com/office/drawing/2014/main" id="{6DC0FF9B-0B3F-8133-6496-0934BCBD03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2860000" cy="12700000"/>
          </a:xfrm>
          <a:prstGeom prst="rect">
            <a:avLst/>
          </a:prstGeom>
        </p:spPr>
      </p:pic>
    </p:spTree>
    <p:extLst>
      <p:ext uri="{BB962C8B-B14F-4D97-AF65-F5344CB8AC3E}">
        <p14:creationId xmlns:p14="http://schemas.microsoft.com/office/powerpoint/2010/main" val="18728543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7F9FB"/>
        </a:solidFill>
        <a:effectLst/>
      </p:bgPr>
    </p:bg>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150DFBD9-5CBA-CA31-65A0-CA2EB256324A}"/>
              </a:ext>
            </a:extLst>
          </p:cNvPr>
          <p:cNvCxnSpPr/>
          <p:nvPr/>
        </p:nvCxnSpPr>
        <p:spPr>
          <a:xfrm>
            <a:off x="1518248" y="3737261"/>
            <a:ext cx="0" cy="1655639"/>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47CC1FA-207A-BE43-1E17-07774579D130}"/>
              </a:ext>
            </a:extLst>
          </p:cNvPr>
          <p:cNvCxnSpPr>
            <a:cxnSpLocks/>
          </p:cNvCxnSpPr>
          <p:nvPr/>
        </p:nvCxnSpPr>
        <p:spPr>
          <a:xfrm>
            <a:off x="1518248" y="3620374"/>
            <a:ext cx="19189102" cy="0"/>
          </a:xfrm>
          <a:prstGeom prst="line">
            <a:avLst/>
          </a:prstGeom>
          <a:ln w="5080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 name="Rectangle 2"/>
          <p:cNvSpPr/>
          <p:nvPr/>
        </p:nvSpPr>
        <p:spPr>
          <a:xfrm>
            <a:off x="7599751" y="877160"/>
            <a:ext cx="7660497" cy="1357343"/>
          </a:xfrm>
          <a:prstGeom prst="rect">
            <a:avLst/>
          </a:prstGeom>
          <a:noFill/>
        </p:spPr>
        <p:txBody>
          <a:bodyPr wrap="none" lIns="0" tIns="0" rIns="0" bIns="0">
            <a:noAutofit/>
          </a:bodyPr>
          <a:lstStyle/>
          <a:p>
            <a:pPr marL="0" marR="0" indent="0"/>
            <a:r>
              <a:rPr lang="en-US" sz="6600" b="1" dirty="0">
                <a:latin typeface="+mj-lt"/>
              </a:rPr>
              <a:t>TECHNICAL BENEFITS</a:t>
            </a:r>
          </a:p>
        </p:txBody>
      </p:sp>
      <p:sp>
        <p:nvSpPr>
          <p:cNvPr id="6" name="TextBox 5">
            <a:extLst>
              <a:ext uri="{FF2B5EF4-FFF2-40B4-BE49-F238E27FC236}">
                <a16:creationId xmlns:a16="http://schemas.microsoft.com/office/drawing/2014/main" id="{9A58F2B0-789F-5046-814B-67A77A6CA36E}"/>
              </a:ext>
            </a:extLst>
          </p:cNvPr>
          <p:cNvSpPr txBox="1"/>
          <p:nvPr/>
        </p:nvSpPr>
        <p:spPr>
          <a:xfrm>
            <a:off x="-298381" y="6101558"/>
            <a:ext cx="3899140" cy="1200329"/>
          </a:xfrm>
          <a:prstGeom prst="rect">
            <a:avLst/>
          </a:prstGeom>
          <a:noFill/>
        </p:spPr>
        <p:txBody>
          <a:bodyPr wrap="square" rtlCol="0">
            <a:spAutoFit/>
          </a:bodyPr>
          <a:lstStyle/>
          <a:p>
            <a:pPr algn="ctr"/>
            <a:r>
              <a:rPr lang="en-GB" sz="3600" dirty="0"/>
              <a:t>More Power/Torque</a:t>
            </a:r>
            <a:endParaRPr lang="en-ZA" sz="3600" dirty="0"/>
          </a:p>
        </p:txBody>
      </p:sp>
      <p:sp>
        <p:nvSpPr>
          <p:cNvPr id="7" name="TextBox 6">
            <a:extLst>
              <a:ext uri="{FF2B5EF4-FFF2-40B4-BE49-F238E27FC236}">
                <a16:creationId xmlns:a16="http://schemas.microsoft.com/office/drawing/2014/main" id="{BAF2DFAA-E821-2B35-EF9C-A38D511219E2}"/>
              </a:ext>
            </a:extLst>
          </p:cNvPr>
          <p:cNvSpPr txBox="1"/>
          <p:nvPr/>
        </p:nvSpPr>
        <p:spPr>
          <a:xfrm>
            <a:off x="5166715" y="6101558"/>
            <a:ext cx="4146313" cy="1200329"/>
          </a:xfrm>
          <a:prstGeom prst="rect">
            <a:avLst/>
          </a:prstGeom>
          <a:noFill/>
        </p:spPr>
        <p:txBody>
          <a:bodyPr wrap="square" rtlCol="0">
            <a:spAutoFit/>
          </a:bodyPr>
          <a:lstStyle/>
          <a:p>
            <a:pPr algn="ctr"/>
            <a:r>
              <a:rPr lang="en-US" sz="3600" dirty="0">
                <a:latin typeface="Calibri"/>
              </a:rPr>
              <a:t>Lower consumption of </a:t>
            </a:r>
            <a:r>
              <a:rPr lang="en-US" sz="3600" dirty="0" err="1">
                <a:latin typeface="Calibri"/>
              </a:rPr>
              <a:t>Adblue</a:t>
            </a:r>
            <a:endParaRPr lang="en-ZA" sz="3600" dirty="0"/>
          </a:p>
        </p:txBody>
      </p:sp>
      <p:sp>
        <p:nvSpPr>
          <p:cNvPr id="8" name="TextBox 7">
            <a:extLst>
              <a:ext uri="{FF2B5EF4-FFF2-40B4-BE49-F238E27FC236}">
                <a16:creationId xmlns:a16="http://schemas.microsoft.com/office/drawing/2014/main" id="{EC5ABDB1-99B7-EDA2-FAC9-98308F8DA165}"/>
              </a:ext>
            </a:extLst>
          </p:cNvPr>
          <p:cNvSpPr txBox="1"/>
          <p:nvPr/>
        </p:nvSpPr>
        <p:spPr>
          <a:xfrm>
            <a:off x="11084640" y="6230187"/>
            <a:ext cx="4146313" cy="646331"/>
          </a:xfrm>
          <a:prstGeom prst="rect">
            <a:avLst/>
          </a:prstGeom>
          <a:noFill/>
        </p:spPr>
        <p:txBody>
          <a:bodyPr wrap="square" rtlCol="0">
            <a:spAutoFit/>
          </a:bodyPr>
          <a:lstStyle/>
          <a:p>
            <a:pPr algn="ctr"/>
            <a:r>
              <a:rPr lang="en-US" sz="3600" dirty="0">
                <a:latin typeface="Calibri"/>
              </a:rPr>
              <a:t>Less carbon deposits</a:t>
            </a:r>
          </a:p>
        </p:txBody>
      </p:sp>
      <p:sp>
        <p:nvSpPr>
          <p:cNvPr id="9" name="TextBox 8">
            <a:extLst>
              <a:ext uri="{FF2B5EF4-FFF2-40B4-BE49-F238E27FC236}">
                <a16:creationId xmlns:a16="http://schemas.microsoft.com/office/drawing/2014/main" id="{BC500937-897C-8A35-F677-1AD7001E0A4E}"/>
              </a:ext>
            </a:extLst>
          </p:cNvPr>
          <p:cNvSpPr txBox="1"/>
          <p:nvPr/>
        </p:nvSpPr>
        <p:spPr>
          <a:xfrm>
            <a:off x="16600440" y="6247096"/>
            <a:ext cx="4925715" cy="1200329"/>
          </a:xfrm>
          <a:prstGeom prst="rect">
            <a:avLst/>
          </a:prstGeom>
          <a:noFill/>
        </p:spPr>
        <p:txBody>
          <a:bodyPr wrap="square" rtlCol="0">
            <a:spAutoFit/>
          </a:bodyPr>
          <a:lstStyle/>
          <a:p>
            <a:pPr algn="ctr"/>
            <a:r>
              <a:rPr lang="en-US" sz="3600" dirty="0">
                <a:latin typeface="Calibri"/>
              </a:rPr>
              <a:t>Smoother and quieter engine performance</a:t>
            </a:r>
            <a:endParaRPr lang="en-ZA" sz="3600" dirty="0"/>
          </a:p>
        </p:txBody>
      </p:sp>
      <p:pic>
        <p:nvPicPr>
          <p:cNvPr id="4" name="Picture 3">
            <a:extLst>
              <a:ext uri="{FF2B5EF4-FFF2-40B4-BE49-F238E27FC236}">
                <a16:creationId xmlns:a16="http://schemas.microsoft.com/office/drawing/2014/main" id="{725A9663-D710-FFE3-3FDB-00F3A327501D}"/>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foregroundMark x1="52215" y1="47030" x2="52215" y2="47030"/>
                        <a14:foregroundMark x1="45253" y1="46040" x2="45253" y2="46040"/>
                        <a14:foregroundMark x1="15823" y1="66832" x2="15823" y2="66832"/>
                        <a14:foregroundMark x1="28797" y1="74257" x2="28797" y2="74257"/>
                        <a14:foregroundMark x1="35759" y1="71782" x2="35759" y2="71782"/>
                        <a14:foregroundMark x1="55063" y1="72277" x2="55063" y2="72277"/>
                        <a14:foregroundMark x1="48734" y1="75248" x2="48734" y2="75248"/>
                        <a14:foregroundMark x1="66456" y1="70792" x2="66456" y2="70792"/>
                        <a14:foregroundMark x1="77215" y1="70297" x2="77215" y2="70297"/>
                        <a14:foregroundMark x1="53797" y1="68812" x2="53797" y2="68812"/>
                      </a14:backgroundRemoval>
                    </a14:imgEffect>
                  </a14:imgLayer>
                </a14:imgProps>
              </a:ext>
            </a:extLst>
          </a:blip>
          <a:stretch>
            <a:fillRect/>
          </a:stretch>
        </p:blipFill>
        <p:spPr>
          <a:xfrm>
            <a:off x="0" y="11392111"/>
            <a:ext cx="2045779" cy="1307745"/>
          </a:xfrm>
          <a:prstGeom prst="rect">
            <a:avLst/>
          </a:prstGeom>
        </p:spPr>
      </p:pic>
      <p:sp>
        <p:nvSpPr>
          <p:cNvPr id="5" name="Oval 4">
            <a:extLst>
              <a:ext uri="{FF2B5EF4-FFF2-40B4-BE49-F238E27FC236}">
                <a16:creationId xmlns:a16="http://schemas.microsoft.com/office/drawing/2014/main" id="{C50B7822-324F-6963-2913-2E0C7559F1F4}"/>
              </a:ext>
            </a:extLst>
          </p:cNvPr>
          <p:cNvSpPr/>
          <p:nvPr/>
        </p:nvSpPr>
        <p:spPr>
          <a:xfrm>
            <a:off x="1098369" y="3200495"/>
            <a:ext cx="839759" cy="83975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cxnSp>
        <p:nvCxnSpPr>
          <p:cNvPr id="17" name="Straight Connector 16">
            <a:extLst>
              <a:ext uri="{FF2B5EF4-FFF2-40B4-BE49-F238E27FC236}">
                <a16:creationId xmlns:a16="http://schemas.microsoft.com/office/drawing/2014/main" id="{48C2C03E-E3F7-3A66-7EB9-7DEFE519145F}"/>
              </a:ext>
            </a:extLst>
          </p:cNvPr>
          <p:cNvCxnSpPr/>
          <p:nvPr/>
        </p:nvCxnSpPr>
        <p:spPr>
          <a:xfrm>
            <a:off x="7271348" y="3616041"/>
            <a:ext cx="0" cy="1655639"/>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E9F64E03-F93F-4CBD-0935-E6AE08688691}"/>
              </a:ext>
            </a:extLst>
          </p:cNvPr>
          <p:cNvCxnSpPr/>
          <p:nvPr/>
        </p:nvCxnSpPr>
        <p:spPr>
          <a:xfrm>
            <a:off x="13157798" y="3616041"/>
            <a:ext cx="0" cy="1655639"/>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7F3109E4-968E-5CE7-ED60-7806062BB089}"/>
              </a:ext>
            </a:extLst>
          </p:cNvPr>
          <p:cNvCxnSpPr/>
          <p:nvPr/>
        </p:nvCxnSpPr>
        <p:spPr>
          <a:xfrm>
            <a:off x="19063298" y="3616041"/>
            <a:ext cx="0" cy="1655639"/>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47" name="Rectangle 46">
            <a:extLst>
              <a:ext uri="{FF2B5EF4-FFF2-40B4-BE49-F238E27FC236}">
                <a16:creationId xmlns:a16="http://schemas.microsoft.com/office/drawing/2014/main" id="{B66F6569-68B2-29CA-3301-7C783AFFFDB3}"/>
              </a:ext>
            </a:extLst>
          </p:cNvPr>
          <p:cNvSpPr/>
          <p:nvPr/>
        </p:nvSpPr>
        <p:spPr>
          <a:xfrm>
            <a:off x="636434" y="5311789"/>
            <a:ext cx="1763624" cy="923330"/>
          </a:xfrm>
          <a:prstGeom prst="rect">
            <a:avLst/>
          </a:prstGeom>
          <a:noFill/>
        </p:spPr>
        <p:txBody>
          <a:bodyPr wrap="none" lIns="91440" tIns="45720" rIns="91440" bIns="45720">
            <a:spAutoFit/>
          </a:bodyPr>
          <a:lstStyle/>
          <a:p>
            <a:pPr algn="ctr"/>
            <a:r>
              <a:rPr lang="en-US" sz="5400" b="1" dirty="0">
                <a:ln w="0"/>
                <a:solidFill>
                  <a:srgbClr val="00B050"/>
                </a:solidFill>
                <a:effectLst>
                  <a:outerShdw blurRad="38100" dist="25400" dir="5400000" algn="ctr" rotWithShape="0">
                    <a:srgbClr val="6E747A">
                      <a:alpha val="43000"/>
                    </a:srgbClr>
                  </a:outerShdw>
                </a:effectLst>
              </a:rPr>
              <a:t>7</a:t>
            </a:r>
            <a:r>
              <a:rPr lang="en-US" sz="5400" b="0" cap="none" spc="0" dirty="0">
                <a:ln w="0"/>
                <a:effectLst>
                  <a:outerShdw blurRad="38100" dist="25400" dir="5400000" algn="ctr" rotWithShape="0">
                    <a:srgbClr val="6E747A">
                      <a:alpha val="43000"/>
                    </a:srgbClr>
                  </a:outerShdw>
                </a:effectLst>
              </a:rPr>
              <a:t> </a:t>
            </a:r>
            <a:r>
              <a:rPr lang="en-US" sz="5400" dirty="0">
                <a:ln w="0"/>
                <a:solidFill>
                  <a:srgbClr val="0070C0"/>
                </a:solidFill>
                <a:effectLst>
                  <a:outerShdw blurRad="38100" dist="25400" dir="5400000" algn="ctr" rotWithShape="0">
                    <a:srgbClr val="6E747A">
                      <a:alpha val="43000"/>
                    </a:srgbClr>
                  </a:outerShdw>
                </a:effectLst>
              </a:rPr>
              <a:t>-</a:t>
            </a:r>
            <a:r>
              <a:rPr lang="en-US" sz="5400" b="0" cap="none" spc="0" dirty="0">
                <a:ln w="0"/>
                <a:effectLst>
                  <a:outerShdw blurRad="38100" dist="25400" dir="5400000" algn="ctr" rotWithShape="0">
                    <a:srgbClr val="6E747A">
                      <a:alpha val="43000"/>
                    </a:srgbClr>
                  </a:outerShdw>
                </a:effectLst>
              </a:rPr>
              <a:t> </a:t>
            </a:r>
            <a:r>
              <a:rPr lang="en-US" sz="5400" b="1" dirty="0">
                <a:ln w="0"/>
                <a:solidFill>
                  <a:srgbClr val="00B050"/>
                </a:solidFill>
                <a:effectLst>
                  <a:outerShdw blurRad="38100" dist="25400" dir="5400000" algn="ctr" rotWithShape="0">
                    <a:srgbClr val="6E747A">
                      <a:alpha val="43000"/>
                    </a:srgbClr>
                  </a:outerShdw>
                </a:effectLst>
              </a:rPr>
              <a:t>15</a:t>
            </a:r>
            <a:endParaRPr lang="en-US" sz="5400" b="1" cap="none" spc="0" dirty="0">
              <a:ln w="0"/>
              <a:solidFill>
                <a:srgbClr val="00B050"/>
              </a:solidFill>
              <a:effectLst>
                <a:outerShdw blurRad="38100" dist="25400" dir="5400000" algn="ctr" rotWithShape="0">
                  <a:srgbClr val="6E747A">
                    <a:alpha val="43000"/>
                  </a:srgbClr>
                </a:outerShdw>
              </a:effectLst>
            </a:endParaRPr>
          </a:p>
        </p:txBody>
      </p:sp>
      <p:pic>
        <p:nvPicPr>
          <p:cNvPr id="49" name="Picture 48">
            <a:extLst>
              <a:ext uri="{FF2B5EF4-FFF2-40B4-BE49-F238E27FC236}">
                <a16:creationId xmlns:a16="http://schemas.microsoft.com/office/drawing/2014/main" id="{D23A98FC-D071-A575-E9F1-4E5C3B4E8521}"/>
              </a:ext>
            </a:extLst>
          </p:cNvPr>
          <p:cNvPicPr>
            <a:picLocks noChangeAspect="1"/>
          </p:cNvPicPr>
          <p:nvPr/>
        </p:nvPicPr>
        <p:blipFill>
          <a:blip r:embed="rId4"/>
          <a:stretch>
            <a:fillRect/>
          </a:stretch>
        </p:blipFill>
        <p:spPr>
          <a:xfrm>
            <a:off x="2125856" y="4824453"/>
            <a:ext cx="1426115" cy="1426115"/>
          </a:xfrm>
          <a:prstGeom prst="rect">
            <a:avLst/>
          </a:prstGeom>
        </p:spPr>
      </p:pic>
      <p:sp>
        <p:nvSpPr>
          <p:cNvPr id="54" name="Rectangle 53">
            <a:extLst>
              <a:ext uri="{FF2B5EF4-FFF2-40B4-BE49-F238E27FC236}">
                <a16:creationId xmlns:a16="http://schemas.microsoft.com/office/drawing/2014/main" id="{649C1564-B4C4-8EAA-6F31-3E62CC8FF175}"/>
              </a:ext>
            </a:extLst>
          </p:cNvPr>
          <p:cNvSpPr/>
          <p:nvPr/>
        </p:nvSpPr>
        <p:spPr>
          <a:xfrm>
            <a:off x="5803029" y="5306918"/>
            <a:ext cx="2936638" cy="923330"/>
          </a:xfrm>
          <a:prstGeom prst="rect">
            <a:avLst/>
          </a:prstGeom>
          <a:noFill/>
        </p:spPr>
        <p:txBody>
          <a:bodyPr wrap="none" lIns="91440" tIns="45720" rIns="91440" bIns="45720">
            <a:spAutoFit/>
          </a:bodyPr>
          <a:lstStyle/>
          <a:p>
            <a:pPr algn="ctr"/>
            <a:r>
              <a:rPr lang="en-US" sz="5400" b="0" cap="none" spc="0" dirty="0">
                <a:ln w="0"/>
                <a:solidFill>
                  <a:srgbClr val="0070C0"/>
                </a:solidFill>
                <a:effectLst>
                  <a:outerShdw blurRad="38100" dist="25400" dir="5400000" algn="ctr" rotWithShape="0">
                    <a:srgbClr val="6E747A">
                      <a:alpha val="43000"/>
                    </a:srgbClr>
                  </a:outerShdw>
                </a:effectLst>
              </a:rPr>
              <a:t> UP TO </a:t>
            </a:r>
            <a:r>
              <a:rPr lang="en-US" sz="5400" b="1" cap="none" spc="0" dirty="0">
                <a:ln w="0"/>
                <a:solidFill>
                  <a:srgbClr val="00B050"/>
                </a:solidFill>
                <a:effectLst>
                  <a:outerShdw blurRad="38100" dist="25400" dir="5400000" algn="ctr" rotWithShape="0">
                    <a:srgbClr val="6E747A">
                      <a:alpha val="43000"/>
                    </a:srgbClr>
                  </a:outerShdw>
                </a:effectLst>
              </a:rPr>
              <a:t>51</a:t>
            </a:r>
          </a:p>
        </p:txBody>
      </p:sp>
      <p:pic>
        <p:nvPicPr>
          <p:cNvPr id="55" name="Picture 54">
            <a:extLst>
              <a:ext uri="{FF2B5EF4-FFF2-40B4-BE49-F238E27FC236}">
                <a16:creationId xmlns:a16="http://schemas.microsoft.com/office/drawing/2014/main" id="{D3827162-DB44-F8D7-58C9-7BC8A510CD3D}"/>
              </a:ext>
            </a:extLst>
          </p:cNvPr>
          <p:cNvPicPr>
            <a:picLocks noChangeAspect="1"/>
          </p:cNvPicPr>
          <p:nvPr/>
        </p:nvPicPr>
        <p:blipFill>
          <a:blip r:embed="rId4"/>
          <a:stretch>
            <a:fillRect/>
          </a:stretch>
        </p:blipFill>
        <p:spPr>
          <a:xfrm>
            <a:off x="8570343" y="4824453"/>
            <a:ext cx="1426115" cy="1426115"/>
          </a:xfrm>
          <a:prstGeom prst="rect">
            <a:avLst/>
          </a:prstGeom>
        </p:spPr>
      </p:pic>
      <p:sp>
        <p:nvSpPr>
          <p:cNvPr id="56" name="Rectangle 55">
            <a:extLst>
              <a:ext uri="{FF2B5EF4-FFF2-40B4-BE49-F238E27FC236}">
                <a16:creationId xmlns:a16="http://schemas.microsoft.com/office/drawing/2014/main" id="{33D96268-CDE3-5F87-1E52-B32C8943B1E0}"/>
              </a:ext>
            </a:extLst>
          </p:cNvPr>
          <p:cNvSpPr/>
          <p:nvPr/>
        </p:nvSpPr>
        <p:spPr>
          <a:xfrm>
            <a:off x="12714407" y="5229894"/>
            <a:ext cx="886781" cy="923330"/>
          </a:xfrm>
          <a:prstGeom prst="rect">
            <a:avLst/>
          </a:prstGeom>
          <a:noFill/>
        </p:spPr>
        <p:txBody>
          <a:bodyPr wrap="none" lIns="91440" tIns="45720" rIns="91440" bIns="45720">
            <a:spAutoFit/>
          </a:bodyPr>
          <a:lstStyle/>
          <a:p>
            <a:pPr algn="ctr"/>
            <a:r>
              <a:rPr lang="en-US" sz="5400" b="1" dirty="0">
                <a:ln w="0"/>
                <a:solidFill>
                  <a:srgbClr val="00B050"/>
                </a:solidFill>
                <a:effectLst>
                  <a:outerShdw blurRad="38100" dist="25400" dir="5400000" algn="ctr" rotWithShape="0">
                    <a:srgbClr val="6E747A">
                      <a:alpha val="43000"/>
                    </a:srgbClr>
                  </a:outerShdw>
                </a:effectLst>
              </a:rPr>
              <a:t>33</a:t>
            </a:r>
            <a:endParaRPr lang="en-US" sz="5400" b="1" cap="none" spc="0" dirty="0">
              <a:ln w="0"/>
              <a:solidFill>
                <a:srgbClr val="00B050"/>
              </a:solidFill>
              <a:effectLst>
                <a:outerShdw blurRad="38100" dist="25400" dir="5400000" algn="ctr" rotWithShape="0">
                  <a:srgbClr val="6E747A">
                    <a:alpha val="43000"/>
                  </a:srgbClr>
                </a:outerShdw>
              </a:effectLst>
            </a:endParaRPr>
          </a:p>
        </p:txBody>
      </p:sp>
      <p:sp>
        <p:nvSpPr>
          <p:cNvPr id="57" name="Rectangle 56">
            <a:extLst>
              <a:ext uri="{FF2B5EF4-FFF2-40B4-BE49-F238E27FC236}">
                <a16:creationId xmlns:a16="http://schemas.microsoft.com/office/drawing/2014/main" id="{CA5B7941-3029-0E61-2F19-7E06F0C99259}"/>
              </a:ext>
            </a:extLst>
          </p:cNvPr>
          <p:cNvSpPr/>
          <p:nvPr/>
        </p:nvSpPr>
        <p:spPr>
          <a:xfrm>
            <a:off x="17594979" y="5306918"/>
            <a:ext cx="2936638" cy="923330"/>
          </a:xfrm>
          <a:prstGeom prst="rect">
            <a:avLst/>
          </a:prstGeom>
          <a:noFill/>
        </p:spPr>
        <p:txBody>
          <a:bodyPr wrap="none" lIns="91440" tIns="45720" rIns="91440" bIns="45720">
            <a:spAutoFit/>
          </a:bodyPr>
          <a:lstStyle/>
          <a:p>
            <a:pPr algn="ctr"/>
            <a:r>
              <a:rPr lang="en-US" sz="5400" b="0" cap="none" spc="0" dirty="0">
                <a:ln w="0"/>
                <a:solidFill>
                  <a:srgbClr val="0070C0"/>
                </a:solidFill>
                <a:effectLst>
                  <a:outerShdw blurRad="38100" dist="25400" dir="5400000" algn="ctr" rotWithShape="0">
                    <a:srgbClr val="6E747A">
                      <a:alpha val="43000"/>
                    </a:srgbClr>
                  </a:outerShdw>
                </a:effectLst>
              </a:rPr>
              <a:t> UP TO </a:t>
            </a:r>
            <a:r>
              <a:rPr lang="en-US" sz="5400" b="1" dirty="0">
                <a:ln w="0"/>
                <a:solidFill>
                  <a:srgbClr val="00B050"/>
                </a:solidFill>
                <a:effectLst>
                  <a:outerShdw blurRad="38100" dist="25400" dir="5400000" algn="ctr" rotWithShape="0">
                    <a:srgbClr val="6E747A">
                      <a:alpha val="43000"/>
                    </a:srgbClr>
                  </a:outerShdw>
                </a:effectLst>
              </a:rPr>
              <a:t>25</a:t>
            </a:r>
            <a:endParaRPr lang="en-US" sz="5400" b="1" cap="none" spc="0" dirty="0">
              <a:ln w="0"/>
              <a:solidFill>
                <a:srgbClr val="00B050"/>
              </a:solidFill>
              <a:effectLst>
                <a:outerShdw blurRad="38100" dist="25400" dir="5400000" algn="ctr" rotWithShape="0">
                  <a:srgbClr val="6E747A">
                    <a:alpha val="43000"/>
                  </a:srgbClr>
                </a:outerShdw>
              </a:effectLst>
            </a:endParaRPr>
          </a:p>
        </p:txBody>
      </p:sp>
      <p:pic>
        <p:nvPicPr>
          <p:cNvPr id="58" name="Picture 57">
            <a:extLst>
              <a:ext uri="{FF2B5EF4-FFF2-40B4-BE49-F238E27FC236}">
                <a16:creationId xmlns:a16="http://schemas.microsoft.com/office/drawing/2014/main" id="{0CFBDF29-5C71-DDC0-2217-B1A6329307E0}"/>
              </a:ext>
            </a:extLst>
          </p:cNvPr>
          <p:cNvPicPr>
            <a:picLocks noChangeAspect="1"/>
          </p:cNvPicPr>
          <p:nvPr/>
        </p:nvPicPr>
        <p:blipFill>
          <a:blip r:embed="rId4"/>
          <a:stretch>
            <a:fillRect/>
          </a:stretch>
        </p:blipFill>
        <p:spPr>
          <a:xfrm>
            <a:off x="13359829" y="4824453"/>
            <a:ext cx="1426115" cy="1426115"/>
          </a:xfrm>
          <a:prstGeom prst="rect">
            <a:avLst/>
          </a:prstGeom>
        </p:spPr>
      </p:pic>
      <p:pic>
        <p:nvPicPr>
          <p:cNvPr id="59" name="Picture 58">
            <a:extLst>
              <a:ext uri="{FF2B5EF4-FFF2-40B4-BE49-F238E27FC236}">
                <a16:creationId xmlns:a16="http://schemas.microsoft.com/office/drawing/2014/main" id="{AF8E9C47-B6A0-2FE0-B9AD-C3EC50FCF1B4}"/>
              </a:ext>
            </a:extLst>
          </p:cNvPr>
          <p:cNvPicPr>
            <a:picLocks noChangeAspect="1"/>
          </p:cNvPicPr>
          <p:nvPr/>
        </p:nvPicPr>
        <p:blipFill>
          <a:blip r:embed="rId4"/>
          <a:stretch>
            <a:fillRect/>
          </a:stretch>
        </p:blipFill>
        <p:spPr>
          <a:xfrm>
            <a:off x="20209893" y="4804133"/>
            <a:ext cx="1426115" cy="1426115"/>
          </a:xfrm>
          <a:prstGeom prst="rect">
            <a:avLst/>
          </a:prstGeom>
        </p:spPr>
      </p:pic>
      <p:pic>
        <p:nvPicPr>
          <p:cNvPr id="61" name="Picture 60">
            <a:extLst>
              <a:ext uri="{FF2B5EF4-FFF2-40B4-BE49-F238E27FC236}">
                <a16:creationId xmlns:a16="http://schemas.microsoft.com/office/drawing/2014/main" id="{76AD7BFD-62BC-4C1A-A86B-CC3429FECACC}"/>
              </a:ext>
            </a:extLst>
          </p:cNvPr>
          <p:cNvPicPr>
            <a:picLocks noChangeAspect="1"/>
          </p:cNvPicPr>
          <p:nvPr/>
        </p:nvPicPr>
        <p:blipFill>
          <a:blip r:embed="rId5"/>
          <a:stretch>
            <a:fillRect/>
          </a:stretch>
        </p:blipFill>
        <p:spPr>
          <a:xfrm>
            <a:off x="481971" y="7230442"/>
            <a:ext cx="2072549" cy="2072549"/>
          </a:xfrm>
          <a:prstGeom prst="rect">
            <a:avLst/>
          </a:prstGeom>
        </p:spPr>
      </p:pic>
      <p:pic>
        <p:nvPicPr>
          <p:cNvPr id="63" name="Picture 62">
            <a:extLst>
              <a:ext uri="{FF2B5EF4-FFF2-40B4-BE49-F238E27FC236}">
                <a16:creationId xmlns:a16="http://schemas.microsoft.com/office/drawing/2014/main" id="{3838A843-47C2-8672-F47F-B4FA13FA8191}"/>
              </a:ext>
            </a:extLst>
          </p:cNvPr>
          <p:cNvPicPr>
            <a:picLocks noChangeAspect="1"/>
          </p:cNvPicPr>
          <p:nvPr/>
        </p:nvPicPr>
        <p:blipFill>
          <a:blip r:embed="rId6"/>
          <a:stretch>
            <a:fillRect/>
          </a:stretch>
        </p:blipFill>
        <p:spPr>
          <a:xfrm>
            <a:off x="6235072" y="7230441"/>
            <a:ext cx="2072550" cy="2072550"/>
          </a:xfrm>
          <a:prstGeom prst="rect">
            <a:avLst/>
          </a:prstGeom>
        </p:spPr>
      </p:pic>
      <p:pic>
        <p:nvPicPr>
          <p:cNvPr id="65" name="Picture 64">
            <a:extLst>
              <a:ext uri="{FF2B5EF4-FFF2-40B4-BE49-F238E27FC236}">
                <a16:creationId xmlns:a16="http://schemas.microsoft.com/office/drawing/2014/main" id="{4CCF7439-1E2B-82C6-923E-689A0211706B}"/>
              </a:ext>
            </a:extLst>
          </p:cNvPr>
          <p:cNvPicPr>
            <a:picLocks noChangeAspect="1"/>
          </p:cNvPicPr>
          <p:nvPr/>
        </p:nvPicPr>
        <p:blipFill>
          <a:blip r:embed="rId7"/>
          <a:stretch>
            <a:fillRect/>
          </a:stretch>
        </p:blipFill>
        <p:spPr>
          <a:xfrm>
            <a:off x="12121521" y="7230441"/>
            <a:ext cx="2072549" cy="2072549"/>
          </a:xfrm>
          <a:prstGeom prst="rect">
            <a:avLst/>
          </a:prstGeom>
        </p:spPr>
      </p:pic>
      <p:pic>
        <p:nvPicPr>
          <p:cNvPr id="67" name="Picture 66">
            <a:extLst>
              <a:ext uri="{FF2B5EF4-FFF2-40B4-BE49-F238E27FC236}">
                <a16:creationId xmlns:a16="http://schemas.microsoft.com/office/drawing/2014/main" id="{905C6386-620A-AD77-11B3-D7F99E13ADB8}"/>
              </a:ext>
            </a:extLst>
          </p:cNvPr>
          <p:cNvPicPr>
            <a:picLocks noChangeAspect="1"/>
          </p:cNvPicPr>
          <p:nvPr/>
        </p:nvPicPr>
        <p:blipFill>
          <a:blip r:embed="rId8"/>
          <a:stretch>
            <a:fillRect/>
          </a:stretch>
        </p:blipFill>
        <p:spPr>
          <a:xfrm>
            <a:off x="18027022" y="7230440"/>
            <a:ext cx="2072549" cy="2072549"/>
          </a:xfrm>
          <a:prstGeom prst="rect">
            <a:avLst/>
          </a:prstGeom>
        </p:spPr>
      </p:pic>
    </p:spTree>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3" name="Rectangle 8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2854284" cy="1270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1EC63D39-E4DF-AE74-5A89-AD06EB89D019}"/>
              </a:ext>
            </a:extLst>
          </p:cNvPr>
          <p:cNvPicPr>
            <a:picLocks noChangeAspect="1"/>
          </p:cNvPicPr>
          <p:nvPr/>
        </p:nvPicPr>
        <p:blipFill rotWithShape="1">
          <a:blip r:embed="rId2"/>
          <a:srcRect t="6591" r="-1" b="17477"/>
          <a:stretch/>
        </p:blipFill>
        <p:spPr>
          <a:xfrm>
            <a:off x="1" y="10"/>
            <a:ext cx="18130579" cy="12699990"/>
          </a:xfrm>
          <a:prstGeom prst="rect">
            <a:avLst/>
          </a:prstGeom>
        </p:spPr>
      </p:pic>
      <p:sp>
        <p:nvSpPr>
          <p:cNvPr id="85" name="Rectangle 8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609410" y="0"/>
            <a:ext cx="13250584" cy="12700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p:cNvSpPr/>
          <p:nvPr/>
        </p:nvSpPr>
        <p:spPr>
          <a:xfrm>
            <a:off x="14121768" y="676157"/>
            <a:ext cx="7166605" cy="3518355"/>
          </a:xfrm>
          <a:prstGeom prst="rect">
            <a:avLst/>
          </a:prstGeom>
        </p:spPr>
        <p:txBody>
          <a:bodyPr vert="horz" lIns="91440" tIns="45720" rIns="91440" bIns="45720" rtlCol="0" anchor="ctr">
            <a:normAutofit/>
          </a:bodyPr>
          <a:lstStyle/>
          <a:p>
            <a:pPr marL="0" marR="0" indent="0">
              <a:lnSpc>
                <a:spcPct val="90000"/>
              </a:lnSpc>
              <a:spcBef>
                <a:spcPct val="0"/>
              </a:spcBef>
              <a:spcAft>
                <a:spcPts val="600"/>
              </a:spcAft>
            </a:pPr>
            <a:r>
              <a:rPr lang="en-US" sz="7400" b="1">
                <a:latin typeface="+mj-lt"/>
                <a:ea typeface="+mj-ea"/>
                <a:cs typeface="+mj-cs"/>
              </a:rPr>
              <a:t>FLEET MANAGMENT</a:t>
            </a:r>
          </a:p>
        </p:txBody>
      </p:sp>
      <p:sp>
        <p:nvSpPr>
          <p:cNvPr id="4" name="Rectangle 3"/>
          <p:cNvSpPr/>
          <p:nvPr/>
        </p:nvSpPr>
        <p:spPr>
          <a:xfrm>
            <a:off x="14121768" y="4507779"/>
            <a:ext cx="7166605" cy="6931041"/>
          </a:xfrm>
          <a:prstGeom prst="rect">
            <a:avLst/>
          </a:prstGeom>
        </p:spPr>
        <p:txBody>
          <a:bodyPr vert="horz" lIns="91440" tIns="45720" rIns="91440" bIns="45720" rtlCol="0">
            <a:normAutofit lnSpcReduction="10000"/>
          </a:bodyPr>
          <a:lstStyle/>
          <a:p>
            <a:pPr marR="0">
              <a:lnSpc>
                <a:spcPct val="90000"/>
              </a:lnSpc>
              <a:spcAft>
                <a:spcPts val="600"/>
              </a:spcAft>
            </a:pPr>
            <a:r>
              <a:rPr lang="en-US" sz="3600" dirty="0"/>
              <a:t>We provide the option of integrating seamless connectivity with our Fleet Management System upon your request. This functionality affords extensive oversight of your fleet, presenting real-time data and analytics that demonstrate the efficacy of our fuel-saving initiatives. Maintain command, enhance operational performance, and elevate efficiency with CANFLEET Systems. We believe that well-informed decisions are the cornerstone of advancing towards a greener and more sustainable future.</a:t>
            </a:r>
          </a:p>
        </p:txBody>
      </p:sp>
      <p:pic>
        <p:nvPicPr>
          <p:cNvPr id="2" name="Picture 1">
            <a:extLst>
              <a:ext uri="{FF2B5EF4-FFF2-40B4-BE49-F238E27FC236}">
                <a16:creationId xmlns:a16="http://schemas.microsoft.com/office/drawing/2014/main" id="{61B1E196-85B4-7F5B-7AE4-36308D7AA14C}"/>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52215" y1="47030" x2="52215" y2="47030"/>
                        <a14:foregroundMark x1="45253" y1="46040" x2="45253" y2="46040"/>
                        <a14:foregroundMark x1="15823" y1="66832" x2="15823" y2="66832"/>
                        <a14:foregroundMark x1="28797" y1="74257" x2="28797" y2="74257"/>
                        <a14:foregroundMark x1="35759" y1="71782" x2="35759" y2="71782"/>
                        <a14:foregroundMark x1="55063" y1="72277" x2="55063" y2="72277"/>
                        <a14:foregroundMark x1="48734" y1="75248" x2="48734" y2="75248"/>
                        <a14:foregroundMark x1="66456" y1="70792" x2="66456" y2="70792"/>
                        <a14:foregroundMark x1="77215" y1="70297" x2="77215" y2="70297"/>
                        <a14:foregroundMark x1="53797" y1="68812" x2="53797" y2="68812"/>
                      </a14:backgroundRemoval>
                    </a14:imgEffect>
                  </a14:imgLayer>
                </a14:imgProps>
              </a:ext>
            </a:extLst>
          </a:blip>
          <a:stretch>
            <a:fillRect/>
          </a:stretch>
        </p:blipFill>
        <p:spPr>
          <a:xfrm>
            <a:off x="0" y="11392111"/>
            <a:ext cx="2045779" cy="130774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E81F866-EDE7-10F5-B5A2-2BC2F48FA5A6}"/>
              </a:ext>
            </a:extLst>
          </p:cNvPr>
          <p:cNvGrpSpPr/>
          <p:nvPr/>
        </p:nvGrpSpPr>
        <p:grpSpPr>
          <a:xfrm>
            <a:off x="0" y="1540043"/>
            <a:ext cx="22860000" cy="11159959"/>
            <a:chOff x="376499" y="1375455"/>
            <a:chExt cx="11378786" cy="5109345"/>
          </a:xfrm>
        </p:grpSpPr>
        <p:grpSp>
          <p:nvGrpSpPr>
            <p:cNvPr id="3" name="Group 2">
              <a:extLst>
                <a:ext uri="{FF2B5EF4-FFF2-40B4-BE49-F238E27FC236}">
                  <a16:creationId xmlns:a16="http://schemas.microsoft.com/office/drawing/2014/main" id="{A7741B0B-3FD5-CAB5-370B-078CDEF6210D}"/>
                </a:ext>
              </a:extLst>
            </p:cNvPr>
            <p:cNvGrpSpPr/>
            <p:nvPr/>
          </p:nvGrpSpPr>
          <p:grpSpPr>
            <a:xfrm>
              <a:off x="376499" y="1375455"/>
              <a:ext cx="4966045" cy="5029236"/>
              <a:chOff x="376499" y="1375455"/>
              <a:chExt cx="4966045" cy="5029236"/>
            </a:xfrm>
          </p:grpSpPr>
          <p:sp>
            <p:nvSpPr>
              <p:cNvPr id="61" name="Rectangle: Rounded Corners 60">
                <a:extLst>
                  <a:ext uri="{FF2B5EF4-FFF2-40B4-BE49-F238E27FC236}">
                    <a16:creationId xmlns:a16="http://schemas.microsoft.com/office/drawing/2014/main" id="{17958F5E-E13A-760A-A716-8C3930F48DDC}"/>
                  </a:ext>
                </a:extLst>
              </p:cNvPr>
              <p:cNvSpPr/>
              <p:nvPr/>
            </p:nvSpPr>
            <p:spPr>
              <a:xfrm>
                <a:off x="376499" y="1375455"/>
                <a:ext cx="4966045" cy="641001"/>
              </a:xfrm>
              <a:prstGeom prst="roundRect">
                <a:avLst>
                  <a:gd name="adj" fmla="val 50000"/>
                </a:avLst>
              </a:prstGeom>
              <a:solidFill>
                <a:srgbClr val="FF0000"/>
              </a:solidFill>
              <a:ln>
                <a:noFill/>
              </a:ln>
              <a:effectLst>
                <a:outerShdw blurRad="127000" dist="63500" dir="5400000" sx="101000" sy="101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12000" rIns="360000" rtlCol="0" anchor="ctr"/>
              <a:lstStyle/>
              <a:p>
                <a:pPr algn="ctr" fontAlgn="base"/>
                <a:r>
                  <a:rPr lang="en-US" sz="3600" b="1" i="0" dirty="0">
                    <a:solidFill>
                      <a:srgbClr val="101420"/>
                    </a:solidFill>
                    <a:effectLst/>
                    <a:latin typeface="+mj-lt"/>
                  </a:rPr>
                  <a:t>TRADITIONAL COSTS</a:t>
                </a:r>
              </a:p>
            </p:txBody>
          </p:sp>
          <p:grpSp>
            <p:nvGrpSpPr>
              <p:cNvPr id="62" name="Group 61">
                <a:extLst>
                  <a:ext uri="{FF2B5EF4-FFF2-40B4-BE49-F238E27FC236}">
                    <a16:creationId xmlns:a16="http://schemas.microsoft.com/office/drawing/2014/main" id="{825BAB56-FDBF-836A-5E08-BF77C85BC433}"/>
                  </a:ext>
                </a:extLst>
              </p:cNvPr>
              <p:cNvGrpSpPr/>
              <p:nvPr/>
            </p:nvGrpSpPr>
            <p:grpSpPr>
              <a:xfrm>
                <a:off x="436715" y="2424228"/>
                <a:ext cx="4905829" cy="3980463"/>
                <a:chOff x="580571" y="2592671"/>
                <a:chExt cx="4905829" cy="3980463"/>
              </a:xfrm>
            </p:grpSpPr>
            <p:cxnSp>
              <p:nvCxnSpPr>
                <p:cNvPr id="63" name="Straight Connector 62">
                  <a:extLst>
                    <a:ext uri="{FF2B5EF4-FFF2-40B4-BE49-F238E27FC236}">
                      <a16:creationId xmlns:a16="http://schemas.microsoft.com/office/drawing/2014/main" id="{EC72B150-0FBC-E141-4360-3F3E29DECE50}"/>
                    </a:ext>
                  </a:extLst>
                </p:cNvPr>
                <p:cNvCxnSpPr>
                  <a:cxnSpLocks/>
                </p:cNvCxnSpPr>
                <p:nvPr/>
              </p:nvCxnSpPr>
              <p:spPr>
                <a:xfrm>
                  <a:off x="580571" y="3299687"/>
                  <a:ext cx="4905829"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E25B16C4-845B-A87C-531B-2327040E2899}"/>
                    </a:ext>
                  </a:extLst>
                </p:cNvPr>
                <p:cNvCxnSpPr>
                  <a:cxnSpLocks/>
                </p:cNvCxnSpPr>
                <p:nvPr/>
              </p:nvCxnSpPr>
              <p:spPr>
                <a:xfrm>
                  <a:off x="580571" y="4436720"/>
                  <a:ext cx="4905829"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3DEA0733-9284-1B1A-211D-BB75D54AB55A}"/>
                    </a:ext>
                  </a:extLst>
                </p:cNvPr>
                <p:cNvCxnSpPr>
                  <a:cxnSpLocks/>
                </p:cNvCxnSpPr>
                <p:nvPr/>
              </p:nvCxnSpPr>
              <p:spPr>
                <a:xfrm>
                  <a:off x="580571" y="5573753"/>
                  <a:ext cx="4905829"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13A47DDA-1725-AF8D-5961-F6FE256CC615}"/>
                    </a:ext>
                  </a:extLst>
                </p:cNvPr>
                <p:cNvSpPr txBox="1"/>
                <p:nvPr/>
              </p:nvSpPr>
              <p:spPr>
                <a:xfrm>
                  <a:off x="804943" y="2592671"/>
                  <a:ext cx="4681457" cy="569213"/>
                </a:xfrm>
                <a:prstGeom prst="rect">
                  <a:avLst/>
                </a:prstGeom>
                <a:noFill/>
              </p:spPr>
              <p:txBody>
                <a:bodyPr wrap="square">
                  <a:spAutoFit/>
                </a:bodyPr>
                <a:lstStyle/>
                <a:p>
                  <a:pPr algn="ctr">
                    <a:lnSpc>
                      <a:spcPct val="107000"/>
                    </a:lnSpc>
                  </a:pPr>
                  <a:r>
                    <a:rPr lang="en-GB" sz="3600" dirty="0">
                      <a:effectLst/>
                      <a:ea typeface="Arial" panose="020B0604020202020204" pitchFamily="34" charset="0"/>
                    </a:rPr>
                    <a:t>AVG FUEL PRICE PER LITRE</a:t>
                  </a:r>
                </a:p>
                <a:p>
                  <a:pPr algn="ctr">
                    <a:lnSpc>
                      <a:spcPct val="105000"/>
                    </a:lnSpc>
                    <a:spcAft>
                      <a:spcPts val="600"/>
                    </a:spcAft>
                  </a:pPr>
                  <a:r>
                    <a:rPr lang="en-GB" sz="3600" b="1" dirty="0">
                      <a:solidFill>
                        <a:srgbClr val="00B050"/>
                      </a:solidFill>
                      <a:effectLst/>
                      <a:ea typeface="Arial" panose="020B0604020202020204" pitchFamily="34" charset="0"/>
                    </a:rPr>
                    <a:t>R22.92</a:t>
                  </a:r>
                  <a:endParaRPr lang="en-ZA" sz="3600" b="1" dirty="0">
                    <a:solidFill>
                      <a:srgbClr val="00B050"/>
                    </a:solidFill>
                    <a:effectLst/>
                    <a:ea typeface="Microsoft Sans Serif" panose="020B0604020202020204" pitchFamily="34" charset="0"/>
                  </a:endParaRPr>
                </a:p>
              </p:txBody>
            </p:sp>
            <p:sp>
              <p:nvSpPr>
                <p:cNvPr id="67" name="TextBox 66">
                  <a:extLst>
                    <a:ext uri="{FF2B5EF4-FFF2-40B4-BE49-F238E27FC236}">
                      <a16:creationId xmlns:a16="http://schemas.microsoft.com/office/drawing/2014/main" id="{6E418255-02D3-8AD4-1E90-17EEF02605AC}"/>
                    </a:ext>
                  </a:extLst>
                </p:cNvPr>
                <p:cNvSpPr txBox="1"/>
                <p:nvPr/>
              </p:nvSpPr>
              <p:spPr>
                <a:xfrm>
                  <a:off x="804943" y="3729704"/>
                  <a:ext cx="4681457" cy="573029"/>
                </a:xfrm>
                <a:prstGeom prst="rect">
                  <a:avLst/>
                </a:prstGeom>
                <a:noFill/>
              </p:spPr>
              <p:txBody>
                <a:bodyPr wrap="square">
                  <a:spAutoFit/>
                </a:bodyPr>
                <a:lstStyle/>
                <a:p>
                  <a:pPr algn="ctr">
                    <a:lnSpc>
                      <a:spcPct val="107000"/>
                    </a:lnSpc>
                  </a:pPr>
                  <a:r>
                    <a:rPr lang="en-US" sz="3600" dirty="0">
                      <a:effectLst/>
                      <a:ea typeface="Arial" panose="020B0604020202020204" pitchFamily="34" charset="0"/>
                    </a:rPr>
                    <a:t>AVG FUEL SPEND PER 100KM </a:t>
                  </a:r>
                </a:p>
                <a:p>
                  <a:pPr algn="ctr">
                    <a:lnSpc>
                      <a:spcPct val="107000"/>
                    </a:lnSpc>
                  </a:pPr>
                  <a:r>
                    <a:rPr lang="en-US" sz="3600" b="1" dirty="0">
                      <a:solidFill>
                        <a:srgbClr val="1C66DA"/>
                      </a:solidFill>
                      <a:effectLst/>
                      <a:ea typeface="Arial" panose="020B0604020202020204" pitchFamily="34" charset="0"/>
                    </a:rPr>
                    <a:t>50 LITRES</a:t>
                  </a:r>
                  <a:endParaRPr lang="en-ZA" sz="3600" b="1" dirty="0">
                    <a:effectLst/>
                    <a:ea typeface="Microsoft Sans Serif" panose="020B0604020202020204" pitchFamily="34" charset="0"/>
                  </a:endParaRPr>
                </a:p>
              </p:txBody>
            </p:sp>
            <p:sp>
              <p:nvSpPr>
                <p:cNvPr id="69" name="TextBox 68">
                  <a:extLst>
                    <a:ext uri="{FF2B5EF4-FFF2-40B4-BE49-F238E27FC236}">
                      <a16:creationId xmlns:a16="http://schemas.microsoft.com/office/drawing/2014/main" id="{94396E01-2D6E-57CB-C8AC-75F487225F19}"/>
                    </a:ext>
                  </a:extLst>
                </p:cNvPr>
                <p:cNvSpPr txBox="1"/>
                <p:nvPr/>
              </p:nvSpPr>
              <p:spPr>
                <a:xfrm>
                  <a:off x="692757" y="5896067"/>
                  <a:ext cx="4681457" cy="677067"/>
                </a:xfrm>
                <a:prstGeom prst="rect">
                  <a:avLst/>
                </a:prstGeom>
                <a:noFill/>
              </p:spPr>
              <p:txBody>
                <a:bodyPr wrap="square">
                  <a:spAutoFit/>
                </a:bodyPr>
                <a:lstStyle/>
                <a:p>
                  <a:pPr algn="ctr">
                    <a:lnSpc>
                      <a:spcPct val="105000"/>
                    </a:lnSpc>
                  </a:pPr>
                  <a:r>
                    <a:rPr lang="en-GB" sz="3600" b="1" u="sng" dirty="0">
                      <a:ea typeface="Arial" panose="020B0604020202020204" pitchFamily="34" charset="0"/>
                    </a:rPr>
                    <a:t>COST OF FUEL</a:t>
                  </a:r>
                  <a:r>
                    <a:rPr lang="en-GB" sz="3600" b="1" u="sng" dirty="0">
                      <a:effectLst/>
                      <a:ea typeface="Arial" panose="020B0604020202020204" pitchFamily="34" charset="0"/>
                    </a:rPr>
                    <a:t> PER 100KM</a:t>
                  </a:r>
                  <a:endParaRPr lang="en-ZA" sz="3600" b="1" u="sng" dirty="0">
                    <a:effectLst/>
                    <a:ea typeface="Microsoft Sans Serif" panose="020B0604020202020204" pitchFamily="34" charset="0"/>
                  </a:endParaRPr>
                </a:p>
                <a:p>
                  <a:pPr algn="ctr">
                    <a:lnSpc>
                      <a:spcPct val="105000"/>
                    </a:lnSpc>
                    <a:spcAft>
                      <a:spcPts val="300"/>
                    </a:spcAft>
                  </a:pPr>
                  <a:r>
                    <a:rPr lang="en-US" sz="3600" b="1" u="sng" dirty="0">
                      <a:solidFill>
                        <a:srgbClr val="FF0000"/>
                      </a:solidFill>
                      <a:effectLst/>
                      <a:ea typeface="Arial" panose="020B0604020202020204" pitchFamily="34" charset="0"/>
                    </a:rPr>
                    <a:t>R1 146.00</a:t>
                  </a:r>
                  <a:endParaRPr lang="en-ZA" sz="3600" b="1" u="sng" dirty="0">
                    <a:solidFill>
                      <a:srgbClr val="FF0000"/>
                    </a:solidFill>
                    <a:effectLst/>
                    <a:ea typeface="Microsoft Sans Serif" panose="020B0604020202020204" pitchFamily="34" charset="0"/>
                  </a:endParaRPr>
                </a:p>
                <a:p>
                  <a:pPr algn="r" fontAlgn="base"/>
                  <a:endParaRPr lang="en-US" sz="1200" dirty="0">
                    <a:latin typeface="Georgia" panose="02040502050405020303" pitchFamily="18" charset="0"/>
                  </a:endParaRPr>
                </a:p>
              </p:txBody>
            </p:sp>
          </p:grpSp>
        </p:grpSp>
        <p:grpSp>
          <p:nvGrpSpPr>
            <p:cNvPr id="4" name="Group 3">
              <a:extLst>
                <a:ext uri="{FF2B5EF4-FFF2-40B4-BE49-F238E27FC236}">
                  <a16:creationId xmlns:a16="http://schemas.microsoft.com/office/drawing/2014/main" id="{91EB88E2-EACB-7F43-193C-6A26118B2847}"/>
                </a:ext>
              </a:extLst>
            </p:cNvPr>
            <p:cNvGrpSpPr/>
            <p:nvPr/>
          </p:nvGrpSpPr>
          <p:grpSpPr>
            <a:xfrm>
              <a:off x="6789240" y="1375455"/>
              <a:ext cx="4966045" cy="5029236"/>
              <a:chOff x="6789240" y="1375455"/>
              <a:chExt cx="4966045" cy="5029236"/>
            </a:xfrm>
          </p:grpSpPr>
          <p:sp>
            <p:nvSpPr>
              <p:cNvPr id="22" name="Rectangle: Rounded Corners 21">
                <a:extLst>
                  <a:ext uri="{FF2B5EF4-FFF2-40B4-BE49-F238E27FC236}">
                    <a16:creationId xmlns:a16="http://schemas.microsoft.com/office/drawing/2014/main" id="{40100E5B-8BD2-7B1D-CCA8-D16A3BD74428}"/>
                  </a:ext>
                </a:extLst>
              </p:cNvPr>
              <p:cNvSpPr/>
              <p:nvPr/>
            </p:nvSpPr>
            <p:spPr>
              <a:xfrm>
                <a:off x="6789240" y="1375455"/>
                <a:ext cx="4966045" cy="641001"/>
              </a:xfrm>
              <a:prstGeom prst="roundRect">
                <a:avLst>
                  <a:gd name="adj" fmla="val 50000"/>
                </a:avLst>
              </a:prstGeom>
              <a:solidFill>
                <a:srgbClr val="00B050"/>
              </a:solidFill>
              <a:ln>
                <a:noFill/>
              </a:ln>
              <a:effectLst>
                <a:outerShdw blurRad="127000" dist="63500" dir="5400000" sx="101000" sy="101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0" rIns="360000" rtlCol="0" anchor="ctr"/>
              <a:lstStyle/>
              <a:p>
                <a:pPr fontAlgn="base"/>
                <a:endParaRPr lang="en-US" sz="1600" b="1" i="0" dirty="0">
                  <a:solidFill>
                    <a:srgbClr val="92D050"/>
                  </a:solidFill>
                  <a:effectLst/>
                  <a:latin typeface="Georgia" panose="02040502050405020303" pitchFamily="18" charset="0"/>
                </a:endParaRPr>
              </a:p>
            </p:txBody>
          </p:sp>
          <p:grpSp>
            <p:nvGrpSpPr>
              <p:cNvPr id="53" name="Group 52">
                <a:extLst>
                  <a:ext uri="{FF2B5EF4-FFF2-40B4-BE49-F238E27FC236}">
                    <a16:creationId xmlns:a16="http://schemas.microsoft.com/office/drawing/2014/main" id="{009D4BB9-99B0-4455-4F03-7940BD413AF3}"/>
                  </a:ext>
                </a:extLst>
              </p:cNvPr>
              <p:cNvGrpSpPr/>
              <p:nvPr/>
            </p:nvGrpSpPr>
            <p:grpSpPr>
              <a:xfrm>
                <a:off x="6789240" y="2331895"/>
                <a:ext cx="4905829" cy="4072796"/>
                <a:chOff x="6756235" y="2500338"/>
                <a:chExt cx="4905829" cy="4072796"/>
              </a:xfrm>
            </p:grpSpPr>
            <p:cxnSp>
              <p:nvCxnSpPr>
                <p:cNvPr id="54" name="Straight Connector 53">
                  <a:extLst>
                    <a:ext uri="{FF2B5EF4-FFF2-40B4-BE49-F238E27FC236}">
                      <a16:creationId xmlns:a16="http://schemas.microsoft.com/office/drawing/2014/main" id="{22277407-5E0B-B3CE-0524-7A2DED343300}"/>
                    </a:ext>
                  </a:extLst>
                </p:cNvPr>
                <p:cNvCxnSpPr>
                  <a:cxnSpLocks/>
                </p:cNvCxnSpPr>
                <p:nvPr/>
              </p:nvCxnSpPr>
              <p:spPr>
                <a:xfrm>
                  <a:off x="6756235" y="3302933"/>
                  <a:ext cx="4905829" cy="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0A6671B4-19F1-706A-DA6E-47D15A3B54B8}"/>
                    </a:ext>
                  </a:extLst>
                </p:cNvPr>
                <p:cNvCxnSpPr>
                  <a:cxnSpLocks/>
                </p:cNvCxnSpPr>
                <p:nvPr/>
              </p:nvCxnSpPr>
              <p:spPr>
                <a:xfrm>
                  <a:off x="6756235" y="4436719"/>
                  <a:ext cx="4905829" cy="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C0B9CBE8-B543-0F65-C3F9-0DF2E84EC544}"/>
                    </a:ext>
                  </a:extLst>
                </p:cNvPr>
                <p:cNvCxnSpPr>
                  <a:cxnSpLocks/>
                </p:cNvCxnSpPr>
                <p:nvPr/>
              </p:nvCxnSpPr>
              <p:spPr>
                <a:xfrm>
                  <a:off x="6756235" y="5696862"/>
                  <a:ext cx="4905829" cy="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8F1B0CCA-6A8C-7AD7-131C-889007573C6F}"/>
                    </a:ext>
                  </a:extLst>
                </p:cNvPr>
                <p:cNvSpPr txBox="1"/>
                <p:nvPr/>
              </p:nvSpPr>
              <p:spPr>
                <a:xfrm>
                  <a:off x="6756235" y="2500338"/>
                  <a:ext cx="4905829" cy="699759"/>
                </a:xfrm>
                <a:prstGeom prst="rect">
                  <a:avLst/>
                </a:prstGeom>
                <a:noFill/>
              </p:spPr>
              <p:txBody>
                <a:bodyPr wrap="square">
                  <a:spAutoFit/>
                </a:bodyPr>
                <a:lstStyle/>
                <a:p>
                  <a:pPr algn="ctr">
                    <a:lnSpc>
                      <a:spcPct val="107000"/>
                    </a:lnSpc>
                  </a:pPr>
                  <a:r>
                    <a:rPr lang="en-GB" sz="3600" dirty="0">
                      <a:effectLst/>
                      <a:ea typeface="Arial" panose="020B0604020202020204" pitchFamily="34" charset="0"/>
                    </a:rPr>
                    <a:t>AVG FUEL PRICE PER LITRE</a:t>
                  </a:r>
                </a:p>
                <a:p>
                  <a:pPr algn="ctr">
                    <a:lnSpc>
                      <a:spcPct val="105000"/>
                    </a:lnSpc>
                    <a:spcAft>
                      <a:spcPts val="600"/>
                    </a:spcAft>
                  </a:pPr>
                  <a:r>
                    <a:rPr lang="en-GB" sz="3600" b="1" dirty="0">
                      <a:solidFill>
                        <a:srgbClr val="00B050"/>
                      </a:solidFill>
                      <a:effectLst/>
                      <a:ea typeface="Arial" panose="020B0604020202020204" pitchFamily="34" charset="0"/>
                    </a:rPr>
                    <a:t>R22.92</a:t>
                  </a:r>
                  <a:endParaRPr lang="en-ZA" sz="3600" b="1" dirty="0">
                    <a:solidFill>
                      <a:srgbClr val="00B050"/>
                    </a:solidFill>
                    <a:effectLst/>
                    <a:ea typeface="Microsoft Sans Serif" panose="020B0604020202020204" pitchFamily="34" charset="0"/>
                  </a:endParaRPr>
                </a:p>
                <a:p>
                  <a:pPr algn="l" fontAlgn="base"/>
                  <a:endParaRPr lang="en-US" sz="1200" b="0" i="0" dirty="0">
                    <a:effectLst/>
                    <a:latin typeface="Georgia" panose="02040502050405020303" pitchFamily="18" charset="0"/>
                  </a:endParaRPr>
                </a:p>
              </p:txBody>
            </p:sp>
            <p:sp>
              <p:nvSpPr>
                <p:cNvPr id="58" name="TextBox 57">
                  <a:extLst>
                    <a:ext uri="{FF2B5EF4-FFF2-40B4-BE49-F238E27FC236}">
                      <a16:creationId xmlns:a16="http://schemas.microsoft.com/office/drawing/2014/main" id="{207E7155-D945-8B2A-D642-83395A387FD8}"/>
                    </a:ext>
                  </a:extLst>
                </p:cNvPr>
                <p:cNvSpPr txBox="1"/>
                <p:nvPr/>
              </p:nvSpPr>
              <p:spPr>
                <a:xfrm>
                  <a:off x="6756235" y="3760481"/>
                  <a:ext cx="4681457" cy="573029"/>
                </a:xfrm>
                <a:prstGeom prst="rect">
                  <a:avLst/>
                </a:prstGeom>
                <a:noFill/>
              </p:spPr>
              <p:txBody>
                <a:bodyPr wrap="square">
                  <a:spAutoFit/>
                </a:bodyPr>
                <a:lstStyle/>
                <a:p>
                  <a:pPr algn="ctr">
                    <a:lnSpc>
                      <a:spcPct val="107000"/>
                    </a:lnSpc>
                  </a:pPr>
                  <a:r>
                    <a:rPr lang="en-GB" sz="3600" dirty="0">
                      <a:effectLst/>
                      <a:ea typeface="Arial" panose="020B0604020202020204" pitchFamily="34" charset="0"/>
                    </a:rPr>
                    <a:t>AVG FUEL SPEND PER 100KM</a:t>
                  </a:r>
                </a:p>
                <a:p>
                  <a:pPr algn="ctr">
                    <a:lnSpc>
                      <a:spcPct val="107000"/>
                    </a:lnSpc>
                  </a:pPr>
                  <a:r>
                    <a:rPr lang="en-US" sz="3600" b="1" dirty="0">
                      <a:solidFill>
                        <a:srgbClr val="1C66DA"/>
                      </a:solidFill>
                      <a:effectLst/>
                      <a:ea typeface="Arial" panose="020B0604020202020204" pitchFamily="34" charset="0"/>
                    </a:rPr>
                    <a:t>50 LITRES</a:t>
                  </a:r>
                </a:p>
              </p:txBody>
            </p:sp>
            <p:sp>
              <p:nvSpPr>
                <p:cNvPr id="59" name="TextBox 58">
                  <a:extLst>
                    <a:ext uri="{FF2B5EF4-FFF2-40B4-BE49-F238E27FC236}">
                      <a16:creationId xmlns:a16="http://schemas.microsoft.com/office/drawing/2014/main" id="{0FF34E05-B5FD-7159-32DD-4FE2A418935F}"/>
                    </a:ext>
                  </a:extLst>
                </p:cNvPr>
                <p:cNvSpPr txBox="1"/>
                <p:nvPr/>
              </p:nvSpPr>
              <p:spPr>
                <a:xfrm>
                  <a:off x="6756235" y="4835958"/>
                  <a:ext cx="4681457" cy="549545"/>
                </a:xfrm>
                <a:prstGeom prst="rect">
                  <a:avLst/>
                </a:prstGeom>
                <a:noFill/>
              </p:spPr>
              <p:txBody>
                <a:bodyPr wrap="square">
                  <a:spAutoFit/>
                </a:bodyPr>
                <a:lstStyle/>
                <a:p>
                  <a:pPr algn="ctr" fontAlgn="base"/>
                  <a:r>
                    <a:rPr lang="en-US" sz="3600" b="1" dirty="0">
                      <a:solidFill>
                        <a:srgbClr val="00B050"/>
                      </a:solidFill>
                      <a:effectLst/>
                      <a:ea typeface="Arial" panose="020B0604020202020204" pitchFamily="34" charset="0"/>
                    </a:rPr>
                    <a:t>– 20% (10L)</a:t>
                  </a:r>
                  <a:endParaRPr lang="en-US" sz="3600" b="1" dirty="0">
                    <a:solidFill>
                      <a:srgbClr val="00B050"/>
                    </a:solidFill>
                    <a:ea typeface="Arial" panose="020B0604020202020204" pitchFamily="34" charset="0"/>
                  </a:endParaRPr>
                </a:p>
                <a:p>
                  <a:pPr algn="ctr" fontAlgn="base"/>
                  <a:r>
                    <a:rPr lang="en-US" sz="3600" b="1" dirty="0">
                      <a:solidFill>
                        <a:srgbClr val="00B050"/>
                      </a:solidFill>
                      <a:ea typeface="Arial" panose="020B0604020202020204" pitchFamily="34" charset="0"/>
                    </a:rPr>
                    <a:t>40LITRES</a:t>
                  </a:r>
                  <a:endParaRPr lang="en-US" sz="3600" b="1" dirty="0">
                    <a:solidFill>
                      <a:srgbClr val="00B050"/>
                    </a:solidFill>
                    <a:effectLst/>
                    <a:ea typeface="Arial" panose="020B0604020202020204" pitchFamily="34" charset="0"/>
                  </a:endParaRPr>
                </a:p>
              </p:txBody>
            </p:sp>
            <p:sp>
              <p:nvSpPr>
                <p:cNvPr id="60" name="TextBox 59">
                  <a:extLst>
                    <a:ext uri="{FF2B5EF4-FFF2-40B4-BE49-F238E27FC236}">
                      <a16:creationId xmlns:a16="http://schemas.microsoft.com/office/drawing/2014/main" id="{A47C23C8-3822-2AAD-5462-8B5D85267EEF}"/>
                    </a:ext>
                  </a:extLst>
                </p:cNvPr>
                <p:cNvSpPr txBox="1"/>
                <p:nvPr/>
              </p:nvSpPr>
              <p:spPr>
                <a:xfrm>
                  <a:off x="6868417" y="5896067"/>
                  <a:ext cx="4681457" cy="677067"/>
                </a:xfrm>
                <a:prstGeom prst="rect">
                  <a:avLst/>
                </a:prstGeom>
                <a:noFill/>
              </p:spPr>
              <p:txBody>
                <a:bodyPr wrap="square">
                  <a:spAutoFit/>
                </a:bodyPr>
                <a:lstStyle/>
                <a:p>
                  <a:pPr algn="ctr">
                    <a:lnSpc>
                      <a:spcPct val="105000"/>
                    </a:lnSpc>
                  </a:pPr>
                  <a:r>
                    <a:rPr lang="en-GB" sz="3600" b="1" u="sng" dirty="0">
                      <a:ea typeface="Arial" panose="020B0604020202020204" pitchFamily="34" charset="0"/>
                    </a:rPr>
                    <a:t>COST OF FUEL</a:t>
                  </a:r>
                  <a:r>
                    <a:rPr lang="en-GB" sz="3600" b="1" u="sng" dirty="0">
                      <a:effectLst/>
                      <a:ea typeface="Arial" panose="020B0604020202020204" pitchFamily="34" charset="0"/>
                    </a:rPr>
                    <a:t> PER 100KM</a:t>
                  </a:r>
                  <a:endParaRPr lang="en-ZA" sz="3600" b="1" u="sng" dirty="0">
                    <a:effectLst/>
                    <a:ea typeface="Microsoft Sans Serif" panose="020B0604020202020204" pitchFamily="34" charset="0"/>
                  </a:endParaRPr>
                </a:p>
                <a:p>
                  <a:pPr algn="ctr">
                    <a:lnSpc>
                      <a:spcPct val="105000"/>
                    </a:lnSpc>
                    <a:spcAft>
                      <a:spcPts val="300"/>
                    </a:spcAft>
                  </a:pPr>
                  <a:r>
                    <a:rPr lang="en-US" sz="3600" b="1" u="sng" dirty="0">
                      <a:solidFill>
                        <a:srgbClr val="00B050"/>
                      </a:solidFill>
                      <a:effectLst/>
                      <a:ea typeface="Arial" panose="020B0604020202020204" pitchFamily="34" charset="0"/>
                    </a:rPr>
                    <a:t>R916.80</a:t>
                  </a:r>
                  <a:endParaRPr lang="en-ZA" sz="3600" b="1" u="sng" dirty="0">
                    <a:solidFill>
                      <a:srgbClr val="00B050"/>
                    </a:solidFill>
                    <a:effectLst/>
                    <a:ea typeface="Microsoft Sans Serif" panose="020B0604020202020204" pitchFamily="34" charset="0"/>
                  </a:endParaRPr>
                </a:p>
                <a:p>
                  <a:pPr fontAlgn="base"/>
                  <a:endParaRPr lang="en-US" sz="1200" dirty="0">
                    <a:latin typeface="Georgia" panose="02040502050405020303" pitchFamily="18" charset="0"/>
                  </a:endParaRPr>
                </a:p>
              </p:txBody>
            </p:sp>
          </p:grpSp>
        </p:grpSp>
        <p:grpSp>
          <p:nvGrpSpPr>
            <p:cNvPr id="5" name="Group 4">
              <a:extLst>
                <a:ext uri="{FF2B5EF4-FFF2-40B4-BE49-F238E27FC236}">
                  <a16:creationId xmlns:a16="http://schemas.microsoft.com/office/drawing/2014/main" id="{1A76987B-C912-9FE2-5151-37D21675E4BE}"/>
                </a:ext>
              </a:extLst>
            </p:cNvPr>
            <p:cNvGrpSpPr/>
            <p:nvPr/>
          </p:nvGrpSpPr>
          <p:grpSpPr>
            <a:xfrm>
              <a:off x="5704993" y="2144085"/>
              <a:ext cx="721797" cy="4340715"/>
              <a:chOff x="5760419" y="2312528"/>
              <a:chExt cx="721797" cy="4340715"/>
            </a:xfrm>
          </p:grpSpPr>
          <p:sp>
            <p:nvSpPr>
              <p:cNvPr id="18" name="Hexagon 17">
                <a:extLst>
                  <a:ext uri="{FF2B5EF4-FFF2-40B4-BE49-F238E27FC236}">
                    <a16:creationId xmlns:a16="http://schemas.microsoft.com/office/drawing/2014/main" id="{06D0906E-E3C8-C480-F6F3-3B1C80137669}"/>
                  </a:ext>
                </a:extLst>
              </p:cNvPr>
              <p:cNvSpPr/>
              <p:nvPr/>
            </p:nvSpPr>
            <p:spPr>
              <a:xfrm rot="5400000">
                <a:off x="5702674" y="2370273"/>
                <a:ext cx="837285" cy="721796"/>
              </a:xfrm>
              <a:prstGeom prst="hexagon">
                <a:avLst/>
              </a:prstGeom>
              <a:gradFill flip="none" rotWithShape="1">
                <a:gsLst>
                  <a:gs pos="87000">
                    <a:srgbClr val="FF0000"/>
                  </a:gs>
                  <a:gs pos="15000">
                    <a:srgbClr val="499F13"/>
                  </a:gs>
                </a:gsLst>
                <a:lin ang="5400000" scaled="1"/>
                <a:tileRect/>
              </a:gradFill>
              <a:ln>
                <a:noFill/>
              </a:ln>
              <a:effectLst>
                <a:outerShdw blurRad="228600" dist="127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Hexagon 15">
                <a:extLst>
                  <a:ext uri="{FF2B5EF4-FFF2-40B4-BE49-F238E27FC236}">
                    <a16:creationId xmlns:a16="http://schemas.microsoft.com/office/drawing/2014/main" id="{E19A1E24-7127-0189-8021-D8AC7373F6CC}"/>
                  </a:ext>
                </a:extLst>
              </p:cNvPr>
              <p:cNvSpPr/>
              <p:nvPr/>
            </p:nvSpPr>
            <p:spPr>
              <a:xfrm rot="5400000">
                <a:off x="5702674" y="3538083"/>
                <a:ext cx="837285" cy="721796"/>
              </a:xfrm>
              <a:prstGeom prst="hexagon">
                <a:avLst/>
              </a:prstGeom>
              <a:gradFill flip="none" rotWithShape="1">
                <a:gsLst>
                  <a:gs pos="9000">
                    <a:srgbClr val="FFC1A0"/>
                  </a:gs>
                  <a:gs pos="92000">
                    <a:srgbClr val="C86B98"/>
                  </a:gs>
                </a:gsLst>
                <a:lin ang="5400000" scaled="1"/>
                <a:tileRect/>
              </a:gradFill>
              <a:ln>
                <a:noFill/>
              </a:ln>
              <a:effectLst>
                <a:outerShdw blurRad="228600" dist="127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Hexagon 11">
                <a:extLst>
                  <a:ext uri="{FF2B5EF4-FFF2-40B4-BE49-F238E27FC236}">
                    <a16:creationId xmlns:a16="http://schemas.microsoft.com/office/drawing/2014/main" id="{01C3734E-E998-5D40-AD25-CD86BBB72F6A}"/>
                  </a:ext>
                </a:extLst>
              </p:cNvPr>
              <p:cNvSpPr/>
              <p:nvPr/>
            </p:nvSpPr>
            <p:spPr>
              <a:xfrm rot="5400000">
                <a:off x="5702674" y="4705893"/>
                <a:ext cx="837285" cy="721796"/>
              </a:xfrm>
              <a:prstGeom prst="hexagon">
                <a:avLst/>
              </a:prstGeom>
              <a:gradFill flip="none" rotWithShape="1">
                <a:gsLst>
                  <a:gs pos="9000">
                    <a:srgbClr val="FFC1A0"/>
                  </a:gs>
                  <a:gs pos="92000">
                    <a:srgbClr val="C86B98"/>
                  </a:gs>
                </a:gsLst>
                <a:lin ang="5400000" scaled="1"/>
                <a:tileRect/>
              </a:gradFill>
              <a:ln>
                <a:noFill/>
              </a:ln>
              <a:effectLst>
                <a:outerShdw blurRad="228600" dist="127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Hexagon 9">
                <a:extLst>
                  <a:ext uri="{FF2B5EF4-FFF2-40B4-BE49-F238E27FC236}">
                    <a16:creationId xmlns:a16="http://schemas.microsoft.com/office/drawing/2014/main" id="{5F695B6D-0DA0-6289-91D2-13AA4285E8D2}"/>
                  </a:ext>
                </a:extLst>
              </p:cNvPr>
              <p:cNvSpPr/>
              <p:nvPr/>
            </p:nvSpPr>
            <p:spPr>
              <a:xfrm rot="5400000">
                <a:off x="5702675" y="5873703"/>
                <a:ext cx="837285" cy="721796"/>
              </a:xfrm>
              <a:prstGeom prst="hexagon">
                <a:avLst/>
              </a:prstGeom>
              <a:gradFill flip="none" rotWithShape="1">
                <a:gsLst>
                  <a:gs pos="9000">
                    <a:srgbClr val="FFC1A0"/>
                  </a:gs>
                  <a:gs pos="92000">
                    <a:srgbClr val="C86B98"/>
                  </a:gs>
                </a:gsLst>
                <a:lin ang="5400000" scaled="1"/>
                <a:tileRect/>
              </a:gradFill>
              <a:ln>
                <a:noFill/>
              </a:ln>
              <a:effectLst>
                <a:outerShdw blurRad="228600" dist="127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70" name="Picture 69">
            <a:extLst>
              <a:ext uri="{FF2B5EF4-FFF2-40B4-BE49-F238E27FC236}">
                <a16:creationId xmlns:a16="http://schemas.microsoft.com/office/drawing/2014/main" id="{0A217A3E-984A-95C2-44B7-8FA0E25E2F1D}"/>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foregroundMark x1="52215" y1="47030" x2="52215" y2="47030"/>
                        <a14:foregroundMark x1="45253" y1="46040" x2="45253" y2="46040"/>
                        <a14:foregroundMark x1="15823" y1="66832" x2="15823" y2="66832"/>
                        <a14:foregroundMark x1="28797" y1="74257" x2="28797" y2="74257"/>
                        <a14:foregroundMark x1="35759" y1="71782" x2="35759" y2="71782"/>
                        <a14:foregroundMark x1="55063" y1="72277" x2="55063" y2="72277"/>
                        <a14:foregroundMark x1="48734" y1="75248" x2="48734" y2="75248"/>
                        <a14:foregroundMark x1="66456" y1="70792" x2="66456" y2="70792"/>
                        <a14:foregroundMark x1="77215" y1="70297" x2="77215" y2="70297"/>
                        <a14:foregroundMark x1="53797" y1="68812" x2="53797" y2="68812"/>
                      </a14:backgroundRemoval>
                    </a14:imgEffect>
                  </a14:imgLayer>
                </a14:imgProps>
              </a:ext>
            </a:extLst>
          </a:blip>
          <a:stretch>
            <a:fillRect/>
          </a:stretch>
        </p:blipFill>
        <p:spPr>
          <a:xfrm>
            <a:off x="16917595" y="1429885"/>
            <a:ext cx="2534892" cy="1620406"/>
          </a:xfrm>
          <a:prstGeom prst="rect">
            <a:avLst/>
          </a:prstGeom>
        </p:spPr>
      </p:pic>
      <p:sp>
        <p:nvSpPr>
          <p:cNvPr id="71" name="Hexagon 70">
            <a:extLst>
              <a:ext uri="{FF2B5EF4-FFF2-40B4-BE49-F238E27FC236}">
                <a16:creationId xmlns:a16="http://schemas.microsoft.com/office/drawing/2014/main" id="{0A74B995-EEA6-63B5-D8B5-CC76DBEE48FE}"/>
              </a:ext>
            </a:extLst>
          </p:cNvPr>
          <p:cNvSpPr/>
          <p:nvPr/>
        </p:nvSpPr>
        <p:spPr>
          <a:xfrm rot="5400000">
            <a:off x="10515586" y="5944971"/>
            <a:ext cx="1828819" cy="1450089"/>
          </a:xfrm>
          <a:prstGeom prst="hexagon">
            <a:avLst/>
          </a:prstGeom>
          <a:gradFill flip="none" rotWithShape="1">
            <a:gsLst>
              <a:gs pos="87000">
                <a:srgbClr val="FF0000"/>
              </a:gs>
              <a:gs pos="15000">
                <a:srgbClr val="499F13"/>
              </a:gs>
            </a:gsLst>
            <a:lin ang="5400000" scaled="1"/>
            <a:tileRect/>
          </a:gradFill>
          <a:ln>
            <a:noFill/>
          </a:ln>
          <a:effectLst>
            <a:outerShdw blurRad="228600" dist="127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a:extLst>
              <a:ext uri="{FF2B5EF4-FFF2-40B4-BE49-F238E27FC236}">
                <a16:creationId xmlns:a16="http://schemas.microsoft.com/office/drawing/2014/main" id="{83E40AA7-FC14-E5D1-1796-D4DD0D7896D5}"/>
              </a:ext>
            </a:extLst>
          </p:cNvPr>
          <p:cNvSpPr/>
          <p:nvPr/>
        </p:nvSpPr>
        <p:spPr>
          <a:xfrm rot="5400000">
            <a:off x="10515586" y="8488933"/>
            <a:ext cx="1828819" cy="1450089"/>
          </a:xfrm>
          <a:prstGeom prst="hexagon">
            <a:avLst/>
          </a:prstGeom>
          <a:gradFill flip="none" rotWithShape="1">
            <a:gsLst>
              <a:gs pos="87000">
                <a:srgbClr val="FF0000"/>
              </a:gs>
              <a:gs pos="15000">
                <a:srgbClr val="499F13"/>
              </a:gs>
            </a:gsLst>
            <a:lin ang="5400000" scaled="1"/>
            <a:tileRect/>
          </a:gradFill>
          <a:ln>
            <a:noFill/>
          </a:ln>
          <a:effectLst>
            <a:outerShdw blurRad="228600" dist="127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Hexagon 72">
            <a:extLst>
              <a:ext uri="{FF2B5EF4-FFF2-40B4-BE49-F238E27FC236}">
                <a16:creationId xmlns:a16="http://schemas.microsoft.com/office/drawing/2014/main" id="{FCCB6DDB-910E-1506-F038-C889E8A85A54}"/>
              </a:ext>
            </a:extLst>
          </p:cNvPr>
          <p:cNvSpPr/>
          <p:nvPr/>
        </p:nvSpPr>
        <p:spPr>
          <a:xfrm rot="5400000">
            <a:off x="10515586" y="11036498"/>
            <a:ext cx="1828819" cy="1450089"/>
          </a:xfrm>
          <a:prstGeom prst="hexagon">
            <a:avLst/>
          </a:prstGeom>
          <a:gradFill flip="none" rotWithShape="1">
            <a:gsLst>
              <a:gs pos="87000">
                <a:srgbClr val="FF0000"/>
              </a:gs>
              <a:gs pos="15000">
                <a:srgbClr val="499F13"/>
              </a:gs>
            </a:gsLst>
            <a:lin ang="5400000" scaled="1"/>
            <a:tileRect/>
          </a:gradFill>
          <a:ln>
            <a:noFill/>
          </a:ln>
          <a:effectLst>
            <a:outerShdw blurRad="228600" dist="127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5" name="Picture 74">
            <a:extLst>
              <a:ext uri="{FF2B5EF4-FFF2-40B4-BE49-F238E27FC236}">
                <a16:creationId xmlns:a16="http://schemas.microsoft.com/office/drawing/2014/main" id="{9CA81237-3743-E847-8543-1E20D2B9D328}"/>
              </a:ext>
            </a:extLst>
          </p:cNvPr>
          <p:cNvPicPr>
            <a:picLocks noChangeAspect="1"/>
          </p:cNvPicPr>
          <p:nvPr/>
        </p:nvPicPr>
        <p:blipFill>
          <a:blip r:embed="rId4"/>
          <a:stretch>
            <a:fillRect/>
          </a:stretch>
        </p:blipFill>
        <p:spPr>
          <a:xfrm>
            <a:off x="10953745" y="8758583"/>
            <a:ext cx="952500" cy="952500"/>
          </a:xfrm>
          <a:prstGeom prst="rect">
            <a:avLst/>
          </a:prstGeom>
        </p:spPr>
      </p:pic>
      <p:pic>
        <p:nvPicPr>
          <p:cNvPr id="77" name="Picture 76">
            <a:extLst>
              <a:ext uri="{FF2B5EF4-FFF2-40B4-BE49-F238E27FC236}">
                <a16:creationId xmlns:a16="http://schemas.microsoft.com/office/drawing/2014/main" id="{6DADD4E8-CBFF-35DB-B688-C8845FB45AD6}"/>
              </a:ext>
            </a:extLst>
          </p:cNvPr>
          <p:cNvPicPr>
            <a:picLocks noChangeAspect="1"/>
          </p:cNvPicPr>
          <p:nvPr/>
        </p:nvPicPr>
        <p:blipFill>
          <a:blip r:embed="rId5"/>
          <a:stretch>
            <a:fillRect/>
          </a:stretch>
        </p:blipFill>
        <p:spPr>
          <a:xfrm>
            <a:off x="10953745" y="3657064"/>
            <a:ext cx="952500" cy="952500"/>
          </a:xfrm>
          <a:prstGeom prst="rect">
            <a:avLst/>
          </a:prstGeom>
        </p:spPr>
      </p:pic>
      <p:pic>
        <p:nvPicPr>
          <p:cNvPr id="79" name="Picture 78">
            <a:extLst>
              <a:ext uri="{FF2B5EF4-FFF2-40B4-BE49-F238E27FC236}">
                <a16:creationId xmlns:a16="http://schemas.microsoft.com/office/drawing/2014/main" id="{AE1DD6FC-A442-1EE1-4DB4-A9A0884B2E80}"/>
              </a:ext>
            </a:extLst>
          </p:cNvPr>
          <p:cNvPicPr>
            <a:picLocks noChangeAspect="1"/>
          </p:cNvPicPr>
          <p:nvPr/>
        </p:nvPicPr>
        <p:blipFill>
          <a:blip r:embed="rId6"/>
          <a:stretch>
            <a:fillRect/>
          </a:stretch>
        </p:blipFill>
        <p:spPr>
          <a:xfrm>
            <a:off x="10953745" y="6207824"/>
            <a:ext cx="952500" cy="952500"/>
          </a:xfrm>
          <a:prstGeom prst="rect">
            <a:avLst/>
          </a:prstGeom>
        </p:spPr>
      </p:pic>
      <p:pic>
        <p:nvPicPr>
          <p:cNvPr id="81" name="Picture 80">
            <a:extLst>
              <a:ext uri="{FF2B5EF4-FFF2-40B4-BE49-F238E27FC236}">
                <a16:creationId xmlns:a16="http://schemas.microsoft.com/office/drawing/2014/main" id="{0E69CD8A-8075-6F0E-411A-F0B2DE16B7A0}"/>
              </a:ext>
            </a:extLst>
          </p:cNvPr>
          <p:cNvPicPr>
            <a:picLocks noChangeAspect="1"/>
          </p:cNvPicPr>
          <p:nvPr/>
        </p:nvPicPr>
        <p:blipFill>
          <a:blip r:embed="rId7"/>
          <a:stretch>
            <a:fillRect/>
          </a:stretch>
        </p:blipFill>
        <p:spPr>
          <a:xfrm>
            <a:off x="4572633" y="8624135"/>
            <a:ext cx="952500" cy="952500"/>
          </a:xfrm>
          <a:prstGeom prst="rect">
            <a:avLst/>
          </a:prstGeom>
        </p:spPr>
      </p:pic>
      <p:pic>
        <p:nvPicPr>
          <p:cNvPr id="83" name="Picture 82">
            <a:extLst>
              <a:ext uri="{FF2B5EF4-FFF2-40B4-BE49-F238E27FC236}">
                <a16:creationId xmlns:a16="http://schemas.microsoft.com/office/drawing/2014/main" id="{4F910A1E-D155-E1E0-287C-0E1040C8C1F8}"/>
              </a:ext>
            </a:extLst>
          </p:cNvPr>
          <p:cNvPicPr>
            <a:picLocks noChangeAspect="1"/>
          </p:cNvPicPr>
          <p:nvPr/>
        </p:nvPicPr>
        <p:blipFill>
          <a:blip r:embed="rId8"/>
          <a:stretch>
            <a:fillRect/>
          </a:stretch>
        </p:blipFill>
        <p:spPr>
          <a:xfrm>
            <a:off x="10953745" y="11314397"/>
            <a:ext cx="952500" cy="952500"/>
          </a:xfrm>
          <a:prstGeom prst="rect">
            <a:avLst/>
          </a:prstGeom>
        </p:spPr>
      </p:pic>
      <p:sp>
        <p:nvSpPr>
          <p:cNvPr id="84" name="TextBox 83">
            <a:extLst>
              <a:ext uri="{FF2B5EF4-FFF2-40B4-BE49-F238E27FC236}">
                <a16:creationId xmlns:a16="http://schemas.microsoft.com/office/drawing/2014/main" id="{EEF224F0-A5EB-97E8-2A61-DCA904A36703}"/>
              </a:ext>
            </a:extLst>
          </p:cNvPr>
          <p:cNvSpPr txBox="1"/>
          <p:nvPr/>
        </p:nvSpPr>
        <p:spPr>
          <a:xfrm>
            <a:off x="6145992" y="227110"/>
            <a:ext cx="10568005" cy="1115626"/>
          </a:xfrm>
          <a:prstGeom prst="rect">
            <a:avLst/>
          </a:prstGeom>
          <a:noFill/>
        </p:spPr>
        <p:txBody>
          <a:bodyPr wrap="square" rtlCol="0">
            <a:spAutoFit/>
          </a:bodyPr>
          <a:lstStyle/>
          <a:p>
            <a:pPr algn="ctr">
              <a:lnSpc>
                <a:spcPct val="105000"/>
              </a:lnSpc>
              <a:spcAft>
                <a:spcPts val="1400"/>
              </a:spcAft>
            </a:pPr>
            <a:r>
              <a:rPr lang="en-US" sz="6600" b="1" dirty="0">
                <a:effectLst/>
                <a:latin typeface="+mj-lt"/>
                <a:ea typeface="Arial" panose="020B0604020202020204" pitchFamily="34" charset="0"/>
              </a:rPr>
              <a:t>EXAMPLE 20% SAVING</a:t>
            </a:r>
          </a:p>
        </p:txBody>
      </p:sp>
      <p:pic>
        <p:nvPicPr>
          <p:cNvPr id="85" name="Picture 84">
            <a:extLst>
              <a:ext uri="{FF2B5EF4-FFF2-40B4-BE49-F238E27FC236}">
                <a16:creationId xmlns:a16="http://schemas.microsoft.com/office/drawing/2014/main" id="{E9628758-CAED-CF3B-DC3C-275BEB6B748C}"/>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foregroundMark x1="52215" y1="47030" x2="52215" y2="47030"/>
                        <a14:foregroundMark x1="45253" y1="46040" x2="45253" y2="46040"/>
                        <a14:foregroundMark x1="15823" y1="66832" x2="15823" y2="66832"/>
                        <a14:foregroundMark x1="28797" y1="74257" x2="28797" y2="74257"/>
                        <a14:foregroundMark x1="35759" y1="71782" x2="35759" y2="71782"/>
                        <a14:foregroundMark x1="55063" y1="72277" x2="55063" y2="72277"/>
                        <a14:foregroundMark x1="48734" y1="75248" x2="48734" y2="75248"/>
                        <a14:foregroundMark x1="66456" y1="70792" x2="66456" y2="70792"/>
                        <a14:foregroundMark x1="77215" y1="70297" x2="77215" y2="70297"/>
                        <a14:foregroundMark x1="53797" y1="68812" x2="53797" y2="68812"/>
                      </a14:backgroundRemoval>
                    </a14:imgEffect>
                  </a14:imgLayer>
                </a14:imgProps>
              </a:ext>
            </a:extLst>
          </a:blip>
          <a:stretch>
            <a:fillRect/>
          </a:stretch>
        </p:blipFill>
        <p:spPr>
          <a:xfrm>
            <a:off x="0" y="11392111"/>
            <a:ext cx="2045779" cy="1307745"/>
          </a:xfrm>
          <a:prstGeom prst="rect">
            <a:avLst/>
          </a:prstGeom>
        </p:spPr>
      </p:pic>
    </p:spTree>
    <p:extLst>
      <p:ext uri="{BB962C8B-B14F-4D97-AF65-F5344CB8AC3E}">
        <p14:creationId xmlns:p14="http://schemas.microsoft.com/office/powerpoint/2010/main" val="8973871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393D8-7AC4-4E55-5848-5F842D7930D3}"/>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3DA4D3E1-C545-6274-D1C2-142D0AC3E6BE}"/>
              </a:ext>
            </a:extLst>
          </p:cNvPr>
          <p:cNvGrpSpPr/>
          <p:nvPr/>
        </p:nvGrpSpPr>
        <p:grpSpPr>
          <a:xfrm>
            <a:off x="0" y="1570008"/>
            <a:ext cx="22860000" cy="11129992"/>
            <a:chOff x="376499" y="1375455"/>
            <a:chExt cx="11378786" cy="5109345"/>
          </a:xfrm>
        </p:grpSpPr>
        <p:grpSp>
          <p:nvGrpSpPr>
            <p:cNvPr id="3" name="Group 2">
              <a:extLst>
                <a:ext uri="{FF2B5EF4-FFF2-40B4-BE49-F238E27FC236}">
                  <a16:creationId xmlns:a16="http://schemas.microsoft.com/office/drawing/2014/main" id="{E022330C-05CF-ACD5-BE26-6FD347B0C9E5}"/>
                </a:ext>
              </a:extLst>
            </p:cNvPr>
            <p:cNvGrpSpPr/>
            <p:nvPr/>
          </p:nvGrpSpPr>
          <p:grpSpPr>
            <a:xfrm>
              <a:off x="376499" y="1375455"/>
              <a:ext cx="4966045" cy="5029236"/>
              <a:chOff x="376499" y="1375455"/>
              <a:chExt cx="4966045" cy="5029236"/>
            </a:xfrm>
          </p:grpSpPr>
          <p:sp>
            <p:nvSpPr>
              <p:cNvPr id="61" name="Rectangle: Rounded Corners 60">
                <a:extLst>
                  <a:ext uri="{FF2B5EF4-FFF2-40B4-BE49-F238E27FC236}">
                    <a16:creationId xmlns:a16="http://schemas.microsoft.com/office/drawing/2014/main" id="{C412ABA7-BC85-1540-F8AF-DD1B0D51307E}"/>
                  </a:ext>
                </a:extLst>
              </p:cNvPr>
              <p:cNvSpPr/>
              <p:nvPr/>
            </p:nvSpPr>
            <p:spPr>
              <a:xfrm>
                <a:off x="376499" y="1375455"/>
                <a:ext cx="4966045" cy="641001"/>
              </a:xfrm>
              <a:prstGeom prst="roundRect">
                <a:avLst>
                  <a:gd name="adj" fmla="val 50000"/>
                </a:avLst>
              </a:prstGeom>
              <a:solidFill>
                <a:srgbClr val="FF0000"/>
              </a:solidFill>
              <a:ln>
                <a:noFill/>
              </a:ln>
              <a:effectLst>
                <a:outerShdw blurRad="127000" dist="63500" dir="5400000" sx="101000" sy="101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12000" rIns="360000" rtlCol="0" anchor="ctr"/>
              <a:lstStyle/>
              <a:p>
                <a:pPr algn="ctr" fontAlgn="base"/>
                <a:r>
                  <a:rPr lang="en-US" sz="3600" b="1" i="0" dirty="0">
                    <a:solidFill>
                      <a:srgbClr val="101420"/>
                    </a:solidFill>
                    <a:effectLst/>
                    <a:latin typeface="+mj-lt"/>
                  </a:rPr>
                  <a:t>TRADITIONAL COSTS</a:t>
                </a:r>
              </a:p>
            </p:txBody>
          </p:sp>
          <p:grpSp>
            <p:nvGrpSpPr>
              <p:cNvPr id="62" name="Group 61">
                <a:extLst>
                  <a:ext uri="{FF2B5EF4-FFF2-40B4-BE49-F238E27FC236}">
                    <a16:creationId xmlns:a16="http://schemas.microsoft.com/office/drawing/2014/main" id="{9430EAAA-A6D7-679A-0EAB-C0D9D74D6325}"/>
                  </a:ext>
                </a:extLst>
              </p:cNvPr>
              <p:cNvGrpSpPr/>
              <p:nvPr/>
            </p:nvGrpSpPr>
            <p:grpSpPr>
              <a:xfrm>
                <a:off x="436715" y="2424228"/>
                <a:ext cx="4905829" cy="3980463"/>
                <a:chOff x="580571" y="2592671"/>
                <a:chExt cx="4905829" cy="3980463"/>
              </a:xfrm>
            </p:grpSpPr>
            <p:cxnSp>
              <p:nvCxnSpPr>
                <p:cNvPr id="63" name="Straight Connector 62">
                  <a:extLst>
                    <a:ext uri="{FF2B5EF4-FFF2-40B4-BE49-F238E27FC236}">
                      <a16:creationId xmlns:a16="http://schemas.microsoft.com/office/drawing/2014/main" id="{B2C9B878-379C-B9E0-1E50-06C5E395D817}"/>
                    </a:ext>
                  </a:extLst>
                </p:cNvPr>
                <p:cNvCxnSpPr>
                  <a:cxnSpLocks/>
                </p:cNvCxnSpPr>
                <p:nvPr/>
              </p:nvCxnSpPr>
              <p:spPr>
                <a:xfrm>
                  <a:off x="580571" y="3299687"/>
                  <a:ext cx="4905829"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94D0B71D-18F1-0109-0788-F2A2621D5F44}"/>
                    </a:ext>
                  </a:extLst>
                </p:cNvPr>
                <p:cNvCxnSpPr>
                  <a:cxnSpLocks/>
                </p:cNvCxnSpPr>
                <p:nvPr/>
              </p:nvCxnSpPr>
              <p:spPr>
                <a:xfrm>
                  <a:off x="580571" y="4436720"/>
                  <a:ext cx="4905829"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DCBD68F0-55E9-9506-9C33-3B137CD73EC4}"/>
                    </a:ext>
                  </a:extLst>
                </p:cNvPr>
                <p:cNvCxnSpPr>
                  <a:cxnSpLocks/>
                </p:cNvCxnSpPr>
                <p:nvPr/>
              </p:nvCxnSpPr>
              <p:spPr>
                <a:xfrm>
                  <a:off x="580571" y="5573753"/>
                  <a:ext cx="4905829"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3F98BDF4-7129-EAE3-C9C0-84C050F6CA39}"/>
                    </a:ext>
                  </a:extLst>
                </p:cNvPr>
                <p:cNvSpPr txBox="1"/>
                <p:nvPr/>
              </p:nvSpPr>
              <p:spPr>
                <a:xfrm>
                  <a:off x="804943" y="2592671"/>
                  <a:ext cx="4681457" cy="569213"/>
                </a:xfrm>
                <a:prstGeom prst="rect">
                  <a:avLst/>
                </a:prstGeom>
                <a:noFill/>
              </p:spPr>
              <p:txBody>
                <a:bodyPr wrap="square">
                  <a:spAutoFit/>
                </a:bodyPr>
                <a:lstStyle/>
                <a:p>
                  <a:pPr algn="ctr">
                    <a:lnSpc>
                      <a:spcPct val="107000"/>
                    </a:lnSpc>
                  </a:pPr>
                  <a:r>
                    <a:rPr lang="en-GB" sz="3600" dirty="0">
                      <a:effectLst/>
                      <a:ea typeface="Arial" panose="020B0604020202020204" pitchFamily="34" charset="0"/>
                    </a:rPr>
                    <a:t>AVG </a:t>
                  </a:r>
                  <a:r>
                    <a:rPr lang="en-GB" sz="3600" dirty="0">
                      <a:ea typeface="Arial" panose="020B0604020202020204" pitchFamily="34" charset="0"/>
                    </a:rPr>
                    <a:t>FUEL</a:t>
                  </a:r>
                  <a:r>
                    <a:rPr lang="en-GB" sz="3600" dirty="0">
                      <a:effectLst/>
                      <a:ea typeface="Arial" panose="020B0604020202020204" pitchFamily="34" charset="0"/>
                    </a:rPr>
                    <a:t> PRICE PER LITRE</a:t>
                  </a:r>
                </a:p>
                <a:p>
                  <a:pPr algn="ctr">
                    <a:lnSpc>
                      <a:spcPct val="105000"/>
                    </a:lnSpc>
                    <a:spcAft>
                      <a:spcPts val="600"/>
                    </a:spcAft>
                  </a:pPr>
                  <a:r>
                    <a:rPr lang="en-GB" sz="3600" b="1" dirty="0">
                      <a:solidFill>
                        <a:srgbClr val="00B050"/>
                      </a:solidFill>
                      <a:effectLst/>
                      <a:ea typeface="Arial" panose="020B0604020202020204" pitchFamily="34" charset="0"/>
                    </a:rPr>
                    <a:t>R22.92</a:t>
                  </a:r>
                  <a:endParaRPr lang="en-ZA" sz="3600" b="1" dirty="0">
                    <a:solidFill>
                      <a:srgbClr val="00B050"/>
                    </a:solidFill>
                    <a:effectLst/>
                    <a:ea typeface="Microsoft Sans Serif" panose="020B0604020202020204" pitchFamily="34" charset="0"/>
                  </a:endParaRPr>
                </a:p>
              </p:txBody>
            </p:sp>
            <p:sp>
              <p:nvSpPr>
                <p:cNvPr id="67" name="TextBox 66">
                  <a:extLst>
                    <a:ext uri="{FF2B5EF4-FFF2-40B4-BE49-F238E27FC236}">
                      <a16:creationId xmlns:a16="http://schemas.microsoft.com/office/drawing/2014/main" id="{5388476B-19F7-E08F-144D-EC9A9C36BA2A}"/>
                    </a:ext>
                  </a:extLst>
                </p:cNvPr>
                <p:cNvSpPr txBox="1"/>
                <p:nvPr/>
              </p:nvSpPr>
              <p:spPr>
                <a:xfrm>
                  <a:off x="804943" y="3729704"/>
                  <a:ext cx="4681457" cy="573029"/>
                </a:xfrm>
                <a:prstGeom prst="rect">
                  <a:avLst/>
                </a:prstGeom>
                <a:noFill/>
              </p:spPr>
              <p:txBody>
                <a:bodyPr wrap="square">
                  <a:spAutoFit/>
                </a:bodyPr>
                <a:lstStyle/>
                <a:p>
                  <a:pPr algn="ctr">
                    <a:lnSpc>
                      <a:spcPct val="107000"/>
                    </a:lnSpc>
                  </a:pPr>
                  <a:r>
                    <a:rPr lang="en-US" sz="3600" dirty="0">
                      <a:effectLst/>
                      <a:ea typeface="Arial" panose="020B0604020202020204" pitchFamily="34" charset="0"/>
                    </a:rPr>
                    <a:t>FUEL </a:t>
                  </a:r>
                  <a:r>
                    <a:rPr lang="en-US" sz="3600" dirty="0">
                      <a:ea typeface="Arial" panose="020B0604020202020204" pitchFamily="34" charset="0"/>
                    </a:rPr>
                    <a:t>CONSUMED PER YEAR</a:t>
                  </a:r>
                  <a:endParaRPr lang="en-US" sz="3600" dirty="0">
                    <a:effectLst/>
                    <a:ea typeface="Arial" panose="020B0604020202020204" pitchFamily="34" charset="0"/>
                  </a:endParaRPr>
                </a:p>
                <a:p>
                  <a:pPr algn="ctr">
                    <a:lnSpc>
                      <a:spcPct val="107000"/>
                    </a:lnSpc>
                  </a:pPr>
                  <a:r>
                    <a:rPr lang="en-US" sz="3600" b="1" dirty="0">
                      <a:solidFill>
                        <a:srgbClr val="1C66DA"/>
                      </a:solidFill>
                      <a:effectLst/>
                      <a:ea typeface="Arial" panose="020B0604020202020204" pitchFamily="34" charset="0"/>
                    </a:rPr>
                    <a:t>50 000 LITRES</a:t>
                  </a:r>
                  <a:endParaRPr lang="en-ZA" sz="3600" b="1" dirty="0">
                    <a:effectLst/>
                    <a:ea typeface="Microsoft Sans Serif" panose="020B0604020202020204" pitchFamily="34" charset="0"/>
                  </a:endParaRPr>
                </a:p>
              </p:txBody>
            </p:sp>
            <p:sp>
              <p:nvSpPr>
                <p:cNvPr id="69" name="TextBox 68">
                  <a:extLst>
                    <a:ext uri="{FF2B5EF4-FFF2-40B4-BE49-F238E27FC236}">
                      <a16:creationId xmlns:a16="http://schemas.microsoft.com/office/drawing/2014/main" id="{FFB947EA-6376-58BE-9506-619DC7F137E3}"/>
                    </a:ext>
                  </a:extLst>
                </p:cNvPr>
                <p:cNvSpPr txBox="1"/>
                <p:nvPr/>
              </p:nvSpPr>
              <p:spPr>
                <a:xfrm>
                  <a:off x="692757" y="5896067"/>
                  <a:ext cx="4681457" cy="677067"/>
                </a:xfrm>
                <a:prstGeom prst="rect">
                  <a:avLst/>
                </a:prstGeom>
                <a:noFill/>
              </p:spPr>
              <p:txBody>
                <a:bodyPr wrap="square">
                  <a:spAutoFit/>
                </a:bodyPr>
                <a:lstStyle/>
                <a:p>
                  <a:pPr algn="ctr">
                    <a:lnSpc>
                      <a:spcPct val="105000"/>
                    </a:lnSpc>
                  </a:pPr>
                  <a:r>
                    <a:rPr lang="en-GB" sz="3600" b="1" u="sng" dirty="0">
                      <a:effectLst/>
                      <a:ea typeface="Arial" panose="020B0604020202020204" pitchFamily="34" charset="0"/>
                    </a:rPr>
                    <a:t>COST OF FUEL PER YEAR</a:t>
                  </a:r>
                  <a:endParaRPr lang="en-ZA" sz="3600" b="1" u="sng" dirty="0">
                    <a:effectLst/>
                    <a:ea typeface="Microsoft Sans Serif" panose="020B0604020202020204" pitchFamily="34" charset="0"/>
                  </a:endParaRPr>
                </a:p>
                <a:p>
                  <a:pPr algn="ctr">
                    <a:lnSpc>
                      <a:spcPct val="105000"/>
                    </a:lnSpc>
                    <a:spcAft>
                      <a:spcPts val="300"/>
                    </a:spcAft>
                  </a:pPr>
                  <a:r>
                    <a:rPr lang="en-US" sz="3600" b="1" u="sng" dirty="0">
                      <a:solidFill>
                        <a:srgbClr val="FF0000"/>
                      </a:solidFill>
                      <a:effectLst/>
                      <a:ea typeface="Arial" panose="020B0604020202020204" pitchFamily="34" charset="0"/>
                    </a:rPr>
                    <a:t>R1 146</a:t>
                  </a:r>
                  <a:r>
                    <a:rPr lang="en-US" sz="3600" b="1" u="sng" dirty="0">
                      <a:solidFill>
                        <a:srgbClr val="FF0000"/>
                      </a:solidFill>
                      <a:ea typeface="Arial" panose="020B0604020202020204" pitchFamily="34" charset="0"/>
                    </a:rPr>
                    <a:t> 000</a:t>
                  </a:r>
                  <a:r>
                    <a:rPr lang="en-US" sz="3600" b="1" u="sng" dirty="0">
                      <a:solidFill>
                        <a:srgbClr val="FF0000"/>
                      </a:solidFill>
                      <a:effectLst/>
                      <a:ea typeface="Arial" panose="020B0604020202020204" pitchFamily="34" charset="0"/>
                    </a:rPr>
                    <a:t>.00</a:t>
                  </a:r>
                  <a:endParaRPr lang="en-ZA" sz="3600" b="1" u="sng" dirty="0">
                    <a:solidFill>
                      <a:srgbClr val="FF0000"/>
                    </a:solidFill>
                    <a:effectLst/>
                    <a:ea typeface="Microsoft Sans Serif" panose="020B0604020202020204" pitchFamily="34" charset="0"/>
                  </a:endParaRPr>
                </a:p>
                <a:p>
                  <a:pPr algn="r" fontAlgn="base"/>
                  <a:endParaRPr lang="en-US" sz="1200" dirty="0">
                    <a:latin typeface="Georgia" panose="02040502050405020303" pitchFamily="18" charset="0"/>
                  </a:endParaRPr>
                </a:p>
              </p:txBody>
            </p:sp>
          </p:grpSp>
        </p:grpSp>
        <p:grpSp>
          <p:nvGrpSpPr>
            <p:cNvPr id="4" name="Group 3">
              <a:extLst>
                <a:ext uri="{FF2B5EF4-FFF2-40B4-BE49-F238E27FC236}">
                  <a16:creationId xmlns:a16="http://schemas.microsoft.com/office/drawing/2014/main" id="{EF2AF479-2F13-4BFD-3EA6-F6C53F4E8590}"/>
                </a:ext>
              </a:extLst>
            </p:cNvPr>
            <p:cNvGrpSpPr/>
            <p:nvPr/>
          </p:nvGrpSpPr>
          <p:grpSpPr>
            <a:xfrm>
              <a:off x="6789240" y="1375455"/>
              <a:ext cx="4966045" cy="5029236"/>
              <a:chOff x="6789240" y="1375455"/>
              <a:chExt cx="4966045" cy="5029236"/>
            </a:xfrm>
          </p:grpSpPr>
          <p:sp>
            <p:nvSpPr>
              <p:cNvPr id="22" name="Rectangle: Rounded Corners 21">
                <a:extLst>
                  <a:ext uri="{FF2B5EF4-FFF2-40B4-BE49-F238E27FC236}">
                    <a16:creationId xmlns:a16="http://schemas.microsoft.com/office/drawing/2014/main" id="{9E5EFC7D-AA58-BBC5-43A4-788B82A585FB}"/>
                  </a:ext>
                </a:extLst>
              </p:cNvPr>
              <p:cNvSpPr/>
              <p:nvPr/>
            </p:nvSpPr>
            <p:spPr>
              <a:xfrm>
                <a:off x="6789240" y="1375455"/>
                <a:ext cx="4966045" cy="641001"/>
              </a:xfrm>
              <a:prstGeom prst="roundRect">
                <a:avLst>
                  <a:gd name="adj" fmla="val 50000"/>
                </a:avLst>
              </a:prstGeom>
              <a:solidFill>
                <a:srgbClr val="00B050"/>
              </a:solidFill>
              <a:ln>
                <a:noFill/>
              </a:ln>
              <a:effectLst>
                <a:outerShdw blurRad="127000" dist="63500" dir="5400000" sx="101000" sy="101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0" rIns="360000" rtlCol="0" anchor="ctr"/>
              <a:lstStyle/>
              <a:p>
                <a:pPr fontAlgn="base"/>
                <a:endParaRPr lang="en-US" sz="1600" b="1" i="0" dirty="0">
                  <a:solidFill>
                    <a:srgbClr val="92D050"/>
                  </a:solidFill>
                  <a:effectLst/>
                  <a:latin typeface="Georgia" panose="02040502050405020303" pitchFamily="18" charset="0"/>
                </a:endParaRPr>
              </a:p>
            </p:txBody>
          </p:sp>
          <p:grpSp>
            <p:nvGrpSpPr>
              <p:cNvPr id="53" name="Group 52">
                <a:extLst>
                  <a:ext uri="{FF2B5EF4-FFF2-40B4-BE49-F238E27FC236}">
                    <a16:creationId xmlns:a16="http://schemas.microsoft.com/office/drawing/2014/main" id="{923FD72D-ED3A-BFBF-AAE2-E6F48568CA33}"/>
                  </a:ext>
                </a:extLst>
              </p:cNvPr>
              <p:cNvGrpSpPr/>
              <p:nvPr/>
            </p:nvGrpSpPr>
            <p:grpSpPr>
              <a:xfrm>
                <a:off x="6789240" y="2331895"/>
                <a:ext cx="4905829" cy="4072796"/>
                <a:chOff x="6756235" y="2500338"/>
                <a:chExt cx="4905829" cy="4072796"/>
              </a:xfrm>
            </p:grpSpPr>
            <p:cxnSp>
              <p:nvCxnSpPr>
                <p:cNvPr id="54" name="Straight Connector 53">
                  <a:extLst>
                    <a:ext uri="{FF2B5EF4-FFF2-40B4-BE49-F238E27FC236}">
                      <a16:creationId xmlns:a16="http://schemas.microsoft.com/office/drawing/2014/main" id="{4B08E3E6-16A6-C267-626D-3A9CCFD0594F}"/>
                    </a:ext>
                  </a:extLst>
                </p:cNvPr>
                <p:cNvCxnSpPr>
                  <a:cxnSpLocks/>
                </p:cNvCxnSpPr>
                <p:nvPr/>
              </p:nvCxnSpPr>
              <p:spPr>
                <a:xfrm>
                  <a:off x="6756235" y="3302933"/>
                  <a:ext cx="4905829" cy="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1799FA4A-B4F0-69E4-E0E6-4778FB84B665}"/>
                    </a:ext>
                  </a:extLst>
                </p:cNvPr>
                <p:cNvCxnSpPr>
                  <a:cxnSpLocks/>
                </p:cNvCxnSpPr>
                <p:nvPr/>
              </p:nvCxnSpPr>
              <p:spPr>
                <a:xfrm>
                  <a:off x="6756235" y="4436719"/>
                  <a:ext cx="4905829" cy="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6E23AC5-E0AB-40D9-A5E1-A460942FC9EE}"/>
                    </a:ext>
                  </a:extLst>
                </p:cNvPr>
                <p:cNvCxnSpPr>
                  <a:cxnSpLocks/>
                </p:cNvCxnSpPr>
                <p:nvPr/>
              </p:nvCxnSpPr>
              <p:spPr>
                <a:xfrm>
                  <a:off x="6756235" y="5696862"/>
                  <a:ext cx="4905829" cy="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1FE026BC-8D30-0AAA-417B-1EBC6D433B12}"/>
                    </a:ext>
                  </a:extLst>
                </p:cNvPr>
                <p:cNvSpPr txBox="1"/>
                <p:nvPr/>
              </p:nvSpPr>
              <p:spPr>
                <a:xfrm>
                  <a:off x="6756235" y="2500338"/>
                  <a:ext cx="4905829" cy="699759"/>
                </a:xfrm>
                <a:prstGeom prst="rect">
                  <a:avLst/>
                </a:prstGeom>
                <a:noFill/>
              </p:spPr>
              <p:txBody>
                <a:bodyPr wrap="square">
                  <a:spAutoFit/>
                </a:bodyPr>
                <a:lstStyle/>
                <a:p>
                  <a:pPr algn="ctr">
                    <a:lnSpc>
                      <a:spcPct val="107000"/>
                    </a:lnSpc>
                  </a:pPr>
                  <a:r>
                    <a:rPr lang="en-GB" sz="3600" dirty="0">
                      <a:effectLst/>
                      <a:ea typeface="Arial" panose="020B0604020202020204" pitchFamily="34" charset="0"/>
                    </a:rPr>
                    <a:t>AVG </a:t>
                  </a:r>
                  <a:r>
                    <a:rPr lang="en-GB" sz="3600" dirty="0">
                      <a:ea typeface="Arial" panose="020B0604020202020204" pitchFamily="34" charset="0"/>
                    </a:rPr>
                    <a:t>FUEL</a:t>
                  </a:r>
                  <a:r>
                    <a:rPr lang="en-GB" sz="3600" dirty="0">
                      <a:effectLst/>
                      <a:ea typeface="Arial" panose="020B0604020202020204" pitchFamily="34" charset="0"/>
                    </a:rPr>
                    <a:t> PRICE PER LITRE</a:t>
                  </a:r>
                </a:p>
                <a:p>
                  <a:pPr algn="ctr">
                    <a:lnSpc>
                      <a:spcPct val="105000"/>
                    </a:lnSpc>
                    <a:spcAft>
                      <a:spcPts val="600"/>
                    </a:spcAft>
                  </a:pPr>
                  <a:r>
                    <a:rPr lang="en-GB" sz="3600" b="1" dirty="0">
                      <a:solidFill>
                        <a:srgbClr val="00B050"/>
                      </a:solidFill>
                      <a:effectLst/>
                      <a:ea typeface="Arial" panose="020B0604020202020204" pitchFamily="34" charset="0"/>
                    </a:rPr>
                    <a:t>R22.92</a:t>
                  </a:r>
                  <a:endParaRPr lang="en-ZA" sz="3600" b="1" dirty="0">
                    <a:solidFill>
                      <a:srgbClr val="00B050"/>
                    </a:solidFill>
                    <a:effectLst/>
                    <a:ea typeface="Microsoft Sans Serif" panose="020B0604020202020204" pitchFamily="34" charset="0"/>
                  </a:endParaRPr>
                </a:p>
                <a:p>
                  <a:pPr algn="l" fontAlgn="base"/>
                  <a:endParaRPr lang="en-US" sz="1200" b="0" i="0" dirty="0">
                    <a:effectLst/>
                    <a:latin typeface="Georgia" panose="02040502050405020303" pitchFamily="18" charset="0"/>
                  </a:endParaRPr>
                </a:p>
              </p:txBody>
            </p:sp>
            <p:sp>
              <p:nvSpPr>
                <p:cNvPr id="58" name="TextBox 57">
                  <a:extLst>
                    <a:ext uri="{FF2B5EF4-FFF2-40B4-BE49-F238E27FC236}">
                      <a16:creationId xmlns:a16="http://schemas.microsoft.com/office/drawing/2014/main" id="{3B517272-97B0-A463-65A2-2A7A877F5543}"/>
                    </a:ext>
                  </a:extLst>
                </p:cNvPr>
                <p:cNvSpPr txBox="1"/>
                <p:nvPr/>
              </p:nvSpPr>
              <p:spPr>
                <a:xfrm>
                  <a:off x="6756235" y="3760481"/>
                  <a:ext cx="4681457" cy="573029"/>
                </a:xfrm>
                <a:prstGeom prst="rect">
                  <a:avLst/>
                </a:prstGeom>
                <a:noFill/>
              </p:spPr>
              <p:txBody>
                <a:bodyPr wrap="square">
                  <a:spAutoFit/>
                </a:bodyPr>
                <a:lstStyle/>
                <a:p>
                  <a:pPr algn="ctr">
                    <a:lnSpc>
                      <a:spcPct val="107000"/>
                    </a:lnSpc>
                  </a:pPr>
                  <a:r>
                    <a:rPr lang="en-GB" sz="3600" dirty="0">
                      <a:effectLst/>
                      <a:ea typeface="Arial" panose="020B0604020202020204" pitchFamily="34" charset="0"/>
                    </a:rPr>
                    <a:t>FUEL CONSUMED PER YEAR</a:t>
                  </a:r>
                </a:p>
                <a:p>
                  <a:pPr algn="ctr">
                    <a:lnSpc>
                      <a:spcPct val="107000"/>
                    </a:lnSpc>
                  </a:pPr>
                  <a:r>
                    <a:rPr lang="en-US" sz="3600" b="1" dirty="0">
                      <a:solidFill>
                        <a:srgbClr val="1C66DA"/>
                      </a:solidFill>
                      <a:effectLst/>
                      <a:ea typeface="Arial" panose="020B0604020202020204" pitchFamily="34" charset="0"/>
                    </a:rPr>
                    <a:t>50 000 LITRES</a:t>
                  </a:r>
                </a:p>
              </p:txBody>
            </p:sp>
            <p:sp>
              <p:nvSpPr>
                <p:cNvPr id="59" name="TextBox 58">
                  <a:extLst>
                    <a:ext uri="{FF2B5EF4-FFF2-40B4-BE49-F238E27FC236}">
                      <a16:creationId xmlns:a16="http://schemas.microsoft.com/office/drawing/2014/main" id="{98C72043-9B8A-430D-4985-E78B2A2C78E0}"/>
                    </a:ext>
                  </a:extLst>
                </p:cNvPr>
                <p:cNvSpPr txBox="1"/>
                <p:nvPr/>
              </p:nvSpPr>
              <p:spPr>
                <a:xfrm>
                  <a:off x="6756235" y="4835958"/>
                  <a:ext cx="4681457" cy="549545"/>
                </a:xfrm>
                <a:prstGeom prst="rect">
                  <a:avLst/>
                </a:prstGeom>
                <a:noFill/>
              </p:spPr>
              <p:txBody>
                <a:bodyPr wrap="square">
                  <a:spAutoFit/>
                </a:bodyPr>
                <a:lstStyle/>
                <a:p>
                  <a:pPr algn="ctr" fontAlgn="base"/>
                  <a:r>
                    <a:rPr lang="en-US" sz="3600" b="1" dirty="0">
                      <a:solidFill>
                        <a:srgbClr val="00B050"/>
                      </a:solidFill>
                      <a:effectLst/>
                      <a:ea typeface="Arial" panose="020B0604020202020204" pitchFamily="34" charset="0"/>
                    </a:rPr>
                    <a:t>– 20% (10 000L)</a:t>
                  </a:r>
                  <a:endParaRPr lang="en-US" sz="3600" b="1" dirty="0">
                    <a:solidFill>
                      <a:srgbClr val="00B050"/>
                    </a:solidFill>
                    <a:ea typeface="Arial" panose="020B0604020202020204" pitchFamily="34" charset="0"/>
                  </a:endParaRPr>
                </a:p>
                <a:p>
                  <a:pPr algn="ctr" fontAlgn="base"/>
                  <a:r>
                    <a:rPr lang="en-US" sz="3600" b="1" dirty="0">
                      <a:solidFill>
                        <a:srgbClr val="00B050"/>
                      </a:solidFill>
                      <a:ea typeface="Arial" panose="020B0604020202020204" pitchFamily="34" charset="0"/>
                    </a:rPr>
                    <a:t>40 000 LITRES</a:t>
                  </a:r>
                  <a:endParaRPr lang="en-US" sz="3600" b="1" dirty="0">
                    <a:solidFill>
                      <a:srgbClr val="00B050"/>
                    </a:solidFill>
                    <a:effectLst/>
                    <a:ea typeface="Arial" panose="020B0604020202020204" pitchFamily="34" charset="0"/>
                  </a:endParaRPr>
                </a:p>
              </p:txBody>
            </p:sp>
            <p:sp>
              <p:nvSpPr>
                <p:cNvPr id="60" name="TextBox 59">
                  <a:extLst>
                    <a:ext uri="{FF2B5EF4-FFF2-40B4-BE49-F238E27FC236}">
                      <a16:creationId xmlns:a16="http://schemas.microsoft.com/office/drawing/2014/main" id="{4FBC65E7-3238-FCBA-7BC2-E5E5CFAB74BD}"/>
                    </a:ext>
                  </a:extLst>
                </p:cNvPr>
                <p:cNvSpPr txBox="1"/>
                <p:nvPr/>
              </p:nvSpPr>
              <p:spPr>
                <a:xfrm>
                  <a:off x="6868417" y="5896067"/>
                  <a:ext cx="4681457" cy="677067"/>
                </a:xfrm>
                <a:prstGeom prst="rect">
                  <a:avLst/>
                </a:prstGeom>
                <a:noFill/>
              </p:spPr>
              <p:txBody>
                <a:bodyPr wrap="square">
                  <a:spAutoFit/>
                </a:bodyPr>
                <a:lstStyle/>
                <a:p>
                  <a:pPr algn="ctr">
                    <a:lnSpc>
                      <a:spcPct val="105000"/>
                    </a:lnSpc>
                  </a:pPr>
                  <a:r>
                    <a:rPr lang="en-GB" sz="3600" b="1" u="sng" dirty="0">
                      <a:effectLst/>
                      <a:ea typeface="Arial" panose="020B0604020202020204" pitchFamily="34" charset="0"/>
                    </a:rPr>
                    <a:t>COST OF FUEL PER YEAR</a:t>
                  </a:r>
                  <a:endParaRPr lang="en-ZA" sz="3600" b="1" u="sng" dirty="0">
                    <a:effectLst/>
                    <a:ea typeface="Microsoft Sans Serif" panose="020B0604020202020204" pitchFamily="34" charset="0"/>
                  </a:endParaRPr>
                </a:p>
                <a:p>
                  <a:pPr algn="ctr">
                    <a:lnSpc>
                      <a:spcPct val="105000"/>
                    </a:lnSpc>
                    <a:spcAft>
                      <a:spcPts val="300"/>
                    </a:spcAft>
                  </a:pPr>
                  <a:r>
                    <a:rPr lang="en-US" sz="3600" b="1" u="sng" dirty="0">
                      <a:solidFill>
                        <a:srgbClr val="00B050"/>
                      </a:solidFill>
                      <a:effectLst/>
                      <a:ea typeface="Arial" panose="020B0604020202020204" pitchFamily="34" charset="0"/>
                    </a:rPr>
                    <a:t>R916 800.00</a:t>
                  </a:r>
                  <a:endParaRPr lang="en-ZA" sz="3600" b="1" u="sng" dirty="0">
                    <a:solidFill>
                      <a:srgbClr val="00B050"/>
                    </a:solidFill>
                    <a:effectLst/>
                    <a:ea typeface="Microsoft Sans Serif" panose="020B0604020202020204" pitchFamily="34" charset="0"/>
                  </a:endParaRPr>
                </a:p>
                <a:p>
                  <a:pPr fontAlgn="base"/>
                  <a:endParaRPr lang="en-US" sz="1200" dirty="0">
                    <a:latin typeface="Georgia" panose="02040502050405020303" pitchFamily="18" charset="0"/>
                  </a:endParaRPr>
                </a:p>
              </p:txBody>
            </p:sp>
          </p:grpSp>
        </p:grpSp>
        <p:grpSp>
          <p:nvGrpSpPr>
            <p:cNvPr id="5" name="Group 4">
              <a:extLst>
                <a:ext uri="{FF2B5EF4-FFF2-40B4-BE49-F238E27FC236}">
                  <a16:creationId xmlns:a16="http://schemas.microsoft.com/office/drawing/2014/main" id="{8BC68BFA-EE03-C38A-4FEB-B19F504A1FE6}"/>
                </a:ext>
              </a:extLst>
            </p:cNvPr>
            <p:cNvGrpSpPr/>
            <p:nvPr/>
          </p:nvGrpSpPr>
          <p:grpSpPr>
            <a:xfrm>
              <a:off x="5704993" y="2144085"/>
              <a:ext cx="721797" cy="4340715"/>
              <a:chOff x="5760419" y="2312528"/>
              <a:chExt cx="721797" cy="4340715"/>
            </a:xfrm>
          </p:grpSpPr>
          <p:sp>
            <p:nvSpPr>
              <p:cNvPr id="18" name="Hexagon 17">
                <a:extLst>
                  <a:ext uri="{FF2B5EF4-FFF2-40B4-BE49-F238E27FC236}">
                    <a16:creationId xmlns:a16="http://schemas.microsoft.com/office/drawing/2014/main" id="{87BF1193-964F-6A52-1DAF-B3C2624CCD98}"/>
                  </a:ext>
                </a:extLst>
              </p:cNvPr>
              <p:cNvSpPr/>
              <p:nvPr/>
            </p:nvSpPr>
            <p:spPr>
              <a:xfrm rot="5400000">
                <a:off x="5702674" y="2370273"/>
                <a:ext cx="837285" cy="721796"/>
              </a:xfrm>
              <a:prstGeom prst="hexagon">
                <a:avLst/>
              </a:prstGeom>
              <a:gradFill flip="none" rotWithShape="1">
                <a:gsLst>
                  <a:gs pos="87000">
                    <a:srgbClr val="FF0000"/>
                  </a:gs>
                  <a:gs pos="15000">
                    <a:srgbClr val="499F13"/>
                  </a:gs>
                </a:gsLst>
                <a:lin ang="5400000" scaled="1"/>
                <a:tileRect/>
              </a:gradFill>
              <a:ln>
                <a:noFill/>
              </a:ln>
              <a:effectLst>
                <a:outerShdw blurRad="228600" dist="127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Hexagon 15">
                <a:extLst>
                  <a:ext uri="{FF2B5EF4-FFF2-40B4-BE49-F238E27FC236}">
                    <a16:creationId xmlns:a16="http://schemas.microsoft.com/office/drawing/2014/main" id="{8257DD03-ED98-3B43-89DF-5FACDB1B3435}"/>
                  </a:ext>
                </a:extLst>
              </p:cNvPr>
              <p:cNvSpPr/>
              <p:nvPr/>
            </p:nvSpPr>
            <p:spPr>
              <a:xfrm rot="5400000">
                <a:off x="5702674" y="3538083"/>
                <a:ext cx="837285" cy="721796"/>
              </a:xfrm>
              <a:prstGeom prst="hexagon">
                <a:avLst/>
              </a:prstGeom>
              <a:gradFill flip="none" rotWithShape="1">
                <a:gsLst>
                  <a:gs pos="9000">
                    <a:srgbClr val="FFC1A0"/>
                  </a:gs>
                  <a:gs pos="92000">
                    <a:srgbClr val="C86B98"/>
                  </a:gs>
                </a:gsLst>
                <a:lin ang="5400000" scaled="1"/>
                <a:tileRect/>
              </a:gradFill>
              <a:ln>
                <a:noFill/>
              </a:ln>
              <a:effectLst>
                <a:outerShdw blurRad="228600" dist="127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Hexagon 11">
                <a:extLst>
                  <a:ext uri="{FF2B5EF4-FFF2-40B4-BE49-F238E27FC236}">
                    <a16:creationId xmlns:a16="http://schemas.microsoft.com/office/drawing/2014/main" id="{C761D803-578F-CA53-6955-B8835B6ECD56}"/>
                  </a:ext>
                </a:extLst>
              </p:cNvPr>
              <p:cNvSpPr/>
              <p:nvPr/>
            </p:nvSpPr>
            <p:spPr>
              <a:xfrm rot="5400000">
                <a:off x="5702674" y="4705893"/>
                <a:ext cx="837285" cy="721796"/>
              </a:xfrm>
              <a:prstGeom prst="hexagon">
                <a:avLst/>
              </a:prstGeom>
              <a:gradFill flip="none" rotWithShape="1">
                <a:gsLst>
                  <a:gs pos="9000">
                    <a:srgbClr val="FFC1A0"/>
                  </a:gs>
                  <a:gs pos="92000">
                    <a:srgbClr val="C86B98"/>
                  </a:gs>
                </a:gsLst>
                <a:lin ang="5400000" scaled="1"/>
                <a:tileRect/>
              </a:gradFill>
              <a:ln>
                <a:noFill/>
              </a:ln>
              <a:effectLst>
                <a:outerShdw blurRad="228600" dist="127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Hexagon 9">
                <a:extLst>
                  <a:ext uri="{FF2B5EF4-FFF2-40B4-BE49-F238E27FC236}">
                    <a16:creationId xmlns:a16="http://schemas.microsoft.com/office/drawing/2014/main" id="{6DAA4544-AD70-C45E-E29C-FB11CAC9E190}"/>
                  </a:ext>
                </a:extLst>
              </p:cNvPr>
              <p:cNvSpPr/>
              <p:nvPr/>
            </p:nvSpPr>
            <p:spPr>
              <a:xfrm rot="5400000">
                <a:off x="5702675" y="5873703"/>
                <a:ext cx="837285" cy="721796"/>
              </a:xfrm>
              <a:prstGeom prst="hexagon">
                <a:avLst/>
              </a:prstGeom>
              <a:gradFill flip="none" rotWithShape="1">
                <a:gsLst>
                  <a:gs pos="9000">
                    <a:srgbClr val="FFC1A0"/>
                  </a:gs>
                  <a:gs pos="92000">
                    <a:srgbClr val="C86B98"/>
                  </a:gs>
                </a:gsLst>
                <a:lin ang="5400000" scaled="1"/>
                <a:tileRect/>
              </a:gradFill>
              <a:ln>
                <a:noFill/>
              </a:ln>
              <a:effectLst>
                <a:outerShdw blurRad="228600" dist="127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70" name="Picture 69">
            <a:extLst>
              <a:ext uri="{FF2B5EF4-FFF2-40B4-BE49-F238E27FC236}">
                <a16:creationId xmlns:a16="http://schemas.microsoft.com/office/drawing/2014/main" id="{F093D5B6-8548-5FC6-A0CF-D5A3E3B9A536}"/>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foregroundMark x1="52215" y1="47030" x2="52215" y2="47030"/>
                        <a14:foregroundMark x1="45253" y1="46040" x2="45253" y2="46040"/>
                        <a14:foregroundMark x1="15823" y1="66832" x2="15823" y2="66832"/>
                        <a14:foregroundMark x1="28797" y1="74257" x2="28797" y2="74257"/>
                        <a14:foregroundMark x1="35759" y1="71782" x2="35759" y2="71782"/>
                        <a14:foregroundMark x1="55063" y1="72277" x2="55063" y2="72277"/>
                        <a14:foregroundMark x1="48734" y1="75248" x2="48734" y2="75248"/>
                        <a14:foregroundMark x1="66456" y1="70792" x2="66456" y2="70792"/>
                        <a14:foregroundMark x1="77215" y1="70297" x2="77215" y2="70297"/>
                        <a14:foregroundMark x1="53797" y1="68812" x2="53797" y2="68812"/>
                      </a14:backgroundRemoval>
                    </a14:imgEffect>
                  </a14:imgLayer>
                </a14:imgProps>
              </a:ext>
            </a:extLst>
          </a:blip>
          <a:stretch>
            <a:fillRect/>
          </a:stretch>
        </p:blipFill>
        <p:spPr>
          <a:xfrm>
            <a:off x="16917595" y="1429885"/>
            <a:ext cx="2534892" cy="1620406"/>
          </a:xfrm>
          <a:prstGeom prst="rect">
            <a:avLst/>
          </a:prstGeom>
        </p:spPr>
      </p:pic>
      <p:sp>
        <p:nvSpPr>
          <p:cNvPr id="71" name="Hexagon 70">
            <a:extLst>
              <a:ext uri="{FF2B5EF4-FFF2-40B4-BE49-F238E27FC236}">
                <a16:creationId xmlns:a16="http://schemas.microsoft.com/office/drawing/2014/main" id="{35706BE5-4E76-000C-FA8C-41C69CBC2F28}"/>
              </a:ext>
            </a:extLst>
          </p:cNvPr>
          <p:cNvSpPr/>
          <p:nvPr/>
        </p:nvSpPr>
        <p:spPr>
          <a:xfrm rot="5400000">
            <a:off x="10515586" y="5944971"/>
            <a:ext cx="1828819" cy="1450089"/>
          </a:xfrm>
          <a:prstGeom prst="hexagon">
            <a:avLst/>
          </a:prstGeom>
          <a:gradFill flip="none" rotWithShape="1">
            <a:gsLst>
              <a:gs pos="87000">
                <a:srgbClr val="FF0000"/>
              </a:gs>
              <a:gs pos="15000">
                <a:srgbClr val="499F13"/>
              </a:gs>
            </a:gsLst>
            <a:lin ang="5400000" scaled="1"/>
            <a:tileRect/>
          </a:gradFill>
          <a:ln>
            <a:noFill/>
          </a:ln>
          <a:effectLst>
            <a:outerShdw blurRad="228600" dist="127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a:extLst>
              <a:ext uri="{FF2B5EF4-FFF2-40B4-BE49-F238E27FC236}">
                <a16:creationId xmlns:a16="http://schemas.microsoft.com/office/drawing/2014/main" id="{4D6D9528-0FB6-92E8-5064-28773502C5BC}"/>
              </a:ext>
            </a:extLst>
          </p:cNvPr>
          <p:cNvSpPr/>
          <p:nvPr/>
        </p:nvSpPr>
        <p:spPr>
          <a:xfrm rot="5400000">
            <a:off x="10515586" y="8488933"/>
            <a:ext cx="1828819" cy="1450089"/>
          </a:xfrm>
          <a:prstGeom prst="hexagon">
            <a:avLst/>
          </a:prstGeom>
          <a:gradFill flip="none" rotWithShape="1">
            <a:gsLst>
              <a:gs pos="87000">
                <a:srgbClr val="FF0000"/>
              </a:gs>
              <a:gs pos="15000">
                <a:srgbClr val="499F13"/>
              </a:gs>
            </a:gsLst>
            <a:lin ang="5400000" scaled="1"/>
            <a:tileRect/>
          </a:gradFill>
          <a:ln>
            <a:noFill/>
          </a:ln>
          <a:effectLst>
            <a:outerShdw blurRad="228600" dist="127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Hexagon 72">
            <a:extLst>
              <a:ext uri="{FF2B5EF4-FFF2-40B4-BE49-F238E27FC236}">
                <a16:creationId xmlns:a16="http://schemas.microsoft.com/office/drawing/2014/main" id="{A349E6AD-CB28-2A12-D670-EA1DB1DD3B41}"/>
              </a:ext>
            </a:extLst>
          </p:cNvPr>
          <p:cNvSpPr/>
          <p:nvPr/>
        </p:nvSpPr>
        <p:spPr>
          <a:xfrm rot="5400000">
            <a:off x="10515586" y="11036498"/>
            <a:ext cx="1828819" cy="1450089"/>
          </a:xfrm>
          <a:prstGeom prst="hexagon">
            <a:avLst/>
          </a:prstGeom>
          <a:gradFill flip="none" rotWithShape="1">
            <a:gsLst>
              <a:gs pos="87000">
                <a:srgbClr val="FF0000"/>
              </a:gs>
              <a:gs pos="15000">
                <a:srgbClr val="499F13"/>
              </a:gs>
            </a:gsLst>
            <a:lin ang="5400000" scaled="1"/>
            <a:tileRect/>
          </a:gradFill>
          <a:ln>
            <a:noFill/>
          </a:ln>
          <a:effectLst>
            <a:outerShdw blurRad="228600" dist="1270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5" name="Picture 74">
            <a:extLst>
              <a:ext uri="{FF2B5EF4-FFF2-40B4-BE49-F238E27FC236}">
                <a16:creationId xmlns:a16="http://schemas.microsoft.com/office/drawing/2014/main" id="{294690B7-D0F8-D9E9-8AA6-C7AD7F880E73}"/>
              </a:ext>
            </a:extLst>
          </p:cNvPr>
          <p:cNvPicPr>
            <a:picLocks noChangeAspect="1"/>
          </p:cNvPicPr>
          <p:nvPr/>
        </p:nvPicPr>
        <p:blipFill>
          <a:blip r:embed="rId4"/>
          <a:stretch>
            <a:fillRect/>
          </a:stretch>
        </p:blipFill>
        <p:spPr>
          <a:xfrm>
            <a:off x="10953745" y="8758583"/>
            <a:ext cx="952500" cy="952500"/>
          </a:xfrm>
          <a:prstGeom prst="rect">
            <a:avLst/>
          </a:prstGeom>
        </p:spPr>
      </p:pic>
      <p:pic>
        <p:nvPicPr>
          <p:cNvPr id="77" name="Picture 76">
            <a:extLst>
              <a:ext uri="{FF2B5EF4-FFF2-40B4-BE49-F238E27FC236}">
                <a16:creationId xmlns:a16="http://schemas.microsoft.com/office/drawing/2014/main" id="{D310782C-800A-68B4-6308-D7A4C543180E}"/>
              </a:ext>
            </a:extLst>
          </p:cNvPr>
          <p:cNvPicPr>
            <a:picLocks noChangeAspect="1"/>
          </p:cNvPicPr>
          <p:nvPr/>
        </p:nvPicPr>
        <p:blipFill>
          <a:blip r:embed="rId5"/>
          <a:stretch>
            <a:fillRect/>
          </a:stretch>
        </p:blipFill>
        <p:spPr>
          <a:xfrm>
            <a:off x="10953745" y="3651546"/>
            <a:ext cx="952500" cy="952500"/>
          </a:xfrm>
          <a:prstGeom prst="rect">
            <a:avLst/>
          </a:prstGeom>
        </p:spPr>
      </p:pic>
      <p:pic>
        <p:nvPicPr>
          <p:cNvPr id="79" name="Picture 78">
            <a:extLst>
              <a:ext uri="{FF2B5EF4-FFF2-40B4-BE49-F238E27FC236}">
                <a16:creationId xmlns:a16="http://schemas.microsoft.com/office/drawing/2014/main" id="{218D6570-A472-BDD8-CC3F-0FAC5C356232}"/>
              </a:ext>
            </a:extLst>
          </p:cNvPr>
          <p:cNvPicPr>
            <a:picLocks noChangeAspect="1"/>
          </p:cNvPicPr>
          <p:nvPr/>
        </p:nvPicPr>
        <p:blipFill>
          <a:blip r:embed="rId6"/>
          <a:stretch>
            <a:fillRect/>
          </a:stretch>
        </p:blipFill>
        <p:spPr>
          <a:xfrm>
            <a:off x="10953745" y="6207824"/>
            <a:ext cx="952500" cy="952500"/>
          </a:xfrm>
          <a:prstGeom prst="rect">
            <a:avLst/>
          </a:prstGeom>
        </p:spPr>
      </p:pic>
      <p:pic>
        <p:nvPicPr>
          <p:cNvPr id="81" name="Picture 80">
            <a:extLst>
              <a:ext uri="{FF2B5EF4-FFF2-40B4-BE49-F238E27FC236}">
                <a16:creationId xmlns:a16="http://schemas.microsoft.com/office/drawing/2014/main" id="{3C061920-A813-8C22-68B4-BA424BA4F066}"/>
              </a:ext>
            </a:extLst>
          </p:cNvPr>
          <p:cNvPicPr>
            <a:picLocks noChangeAspect="1"/>
          </p:cNvPicPr>
          <p:nvPr/>
        </p:nvPicPr>
        <p:blipFill>
          <a:blip r:embed="rId7"/>
          <a:stretch>
            <a:fillRect/>
          </a:stretch>
        </p:blipFill>
        <p:spPr>
          <a:xfrm>
            <a:off x="4572633" y="8624135"/>
            <a:ext cx="952500" cy="952500"/>
          </a:xfrm>
          <a:prstGeom prst="rect">
            <a:avLst/>
          </a:prstGeom>
        </p:spPr>
      </p:pic>
      <p:pic>
        <p:nvPicPr>
          <p:cNvPr id="83" name="Picture 82">
            <a:extLst>
              <a:ext uri="{FF2B5EF4-FFF2-40B4-BE49-F238E27FC236}">
                <a16:creationId xmlns:a16="http://schemas.microsoft.com/office/drawing/2014/main" id="{10FAC80F-48E3-AA68-1F64-B69D6B8BA089}"/>
              </a:ext>
            </a:extLst>
          </p:cNvPr>
          <p:cNvPicPr>
            <a:picLocks noChangeAspect="1"/>
          </p:cNvPicPr>
          <p:nvPr/>
        </p:nvPicPr>
        <p:blipFill>
          <a:blip r:embed="rId8"/>
          <a:stretch>
            <a:fillRect/>
          </a:stretch>
        </p:blipFill>
        <p:spPr>
          <a:xfrm>
            <a:off x="10953745" y="11314397"/>
            <a:ext cx="952500" cy="952500"/>
          </a:xfrm>
          <a:prstGeom prst="rect">
            <a:avLst/>
          </a:prstGeom>
        </p:spPr>
      </p:pic>
      <p:sp>
        <p:nvSpPr>
          <p:cNvPr id="84" name="TextBox 83">
            <a:extLst>
              <a:ext uri="{FF2B5EF4-FFF2-40B4-BE49-F238E27FC236}">
                <a16:creationId xmlns:a16="http://schemas.microsoft.com/office/drawing/2014/main" id="{BC804188-061B-6E19-65DC-2284CA6DAB05}"/>
              </a:ext>
            </a:extLst>
          </p:cNvPr>
          <p:cNvSpPr txBox="1"/>
          <p:nvPr/>
        </p:nvSpPr>
        <p:spPr>
          <a:xfrm>
            <a:off x="6063663" y="202811"/>
            <a:ext cx="10732664" cy="1115626"/>
          </a:xfrm>
          <a:prstGeom prst="rect">
            <a:avLst/>
          </a:prstGeom>
          <a:noFill/>
        </p:spPr>
        <p:txBody>
          <a:bodyPr wrap="square" rtlCol="0">
            <a:spAutoFit/>
          </a:bodyPr>
          <a:lstStyle/>
          <a:p>
            <a:pPr algn="ctr">
              <a:lnSpc>
                <a:spcPct val="105000"/>
              </a:lnSpc>
              <a:spcAft>
                <a:spcPts val="1400"/>
              </a:spcAft>
            </a:pPr>
            <a:r>
              <a:rPr lang="en-US" sz="6600" b="1" dirty="0">
                <a:effectLst/>
                <a:latin typeface="+mj-lt"/>
                <a:ea typeface="Arial" panose="020B0604020202020204" pitchFamily="34" charset="0"/>
              </a:rPr>
              <a:t>YEARLY E</a:t>
            </a:r>
            <a:r>
              <a:rPr lang="en-US" sz="6600" b="1" dirty="0">
                <a:latin typeface="+mj-lt"/>
                <a:ea typeface="Arial" panose="020B0604020202020204" pitchFamily="34" charset="0"/>
              </a:rPr>
              <a:t>XAMPLE</a:t>
            </a:r>
            <a:r>
              <a:rPr lang="en-US" sz="6600" b="1" dirty="0">
                <a:effectLst/>
                <a:latin typeface="+mj-lt"/>
                <a:ea typeface="Arial" panose="020B0604020202020204" pitchFamily="34" charset="0"/>
              </a:rPr>
              <a:t> 20% SAVING</a:t>
            </a:r>
            <a:endParaRPr lang="en-ZA" sz="6600" b="1" dirty="0">
              <a:effectLst/>
              <a:latin typeface="+mj-lt"/>
              <a:ea typeface="Microsoft Sans Serif" panose="020B0604020202020204" pitchFamily="34" charset="0"/>
            </a:endParaRPr>
          </a:p>
        </p:txBody>
      </p:sp>
      <p:pic>
        <p:nvPicPr>
          <p:cNvPr id="6" name="Picture 5">
            <a:extLst>
              <a:ext uri="{FF2B5EF4-FFF2-40B4-BE49-F238E27FC236}">
                <a16:creationId xmlns:a16="http://schemas.microsoft.com/office/drawing/2014/main" id="{AD82DA37-9799-0F6B-580E-633572BB2662}"/>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foregroundMark x1="52215" y1="47030" x2="52215" y2="47030"/>
                        <a14:foregroundMark x1="45253" y1="46040" x2="45253" y2="46040"/>
                        <a14:foregroundMark x1="15823" y1="66832" x2="15823" y2="66832"/>
                        <a14:foregroundMark x1="28797" y1="74257" x2="28797" y2="74257"/>
                        <a14:foregroundMark x1="35759" y1="71782" x2="35759" y2="71782"/>
                        <a14:foregroundMark x1="55063" y1="72277" x2="55063" y2="72277"/>
                        <a14:foregroundMark x1="48734" y1="75248" x2="48734" y2="75248"/>
                        <a14:foregroundMark x1="66456" y1="70792" x2="66456" y2="70792"/>
                        <a14:foregroundMark x1="77215" y1="70297" x2="77215" y2="70297"/>
                        <a14:foregroundMark x1="53797" y1="68812" x2="53797" y2="68812"/>
                      </a14:backgroundRemoval>
                    </a14:imgEffect>
                  </a14:imgLayer>
                </a14:imgProps>
              </a:ext>
            </a:extLst>
          </a:blip>
          <a:stretch>
            <a:fillRect/>
          </a:stretch>
        </p:blipFill>
        <p:spPr>
          <a:xfrm>
            <a:off x="0" y="11392111"/>
            <a:ext cx="2045779" cy="1307745"/>
          </a:xfrm>
          <a:prstGeom prst="rect">
            <a:avLst/>
          </a:prstGeom>
        </p:spPr>
      </p:pic>
    </p:spTree>
    <p:extLst>
      <p:ext uri="{BB962C8B-B14F-4D97-AF65-F5344CB8AC3E}">
        <p14:creationId xmlns:p14="http://schemas.microsoft.com/office/powerpoint/2010/main" val="18979522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1" name="Group 50">
            <a:extLst>
              <a:ext uri="{FF2B5EF4-FFF2-40B4-BE49-F238E27FC236}">
                <a16:creationId xmlns:a16="http://schemas.microsoft.com/office/drawing/2014/main" id="{D19F7815-3AA2-7679-26F4-A63338C8BD5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752" y="8968831"/>
            <a:ext cx="22868752" cy="3733443"/>
            <a:chOff x="-4668" y="4843169"/>
            <a:chExt cx="12196668" cy="2016059"/>
          </a:xfrm>
        </p:grpSpPr>
        <p:sp>
          <p:nvSpPr>
            <p:cNvPr id="41" name="Rectangle 40">
              <a:extLst>
                <a:ext uri="{FF2B5EF4-FFF2-40B4-BE49-F238E27FC236}">
                  <a16:creationId xmlns:a16="http://schemas.microsoft.com/office/drawing/2014/main" id="{656154CE-3587-5C44-2A6B-1FE49B302C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4668" y="4843169"/>
              <a:ext cx="12196668" cy="2015947"/>
            </a:xfrm>
            <a:prstGeom prst="rect">
              <a:avLst/>
            </a:prstGeom>
            <a:gradFill>
              <a:gsLst>
                <a:gs pos="0">
                  <a:schemeClr val="accent5"/>
                </a:gs>
                <a:gs pos="100000">
                  <a:schemeClr val="accent2"/>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3E7A46DB-98C4-E666-AEC5-DF8B5DD9E7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668" y="4844400"/>
              <a:ext cx="10565988" cy="2014828"/>
            </a:xfrm>
            <a:prstGeom prst="rect">
              <a:avLst/>
            </a:prstGeom>
            <a:gradFill flip="none" rotWithShape="1">
              <a:gsLst>
                <a:gs pos="3000">
                  <a:schemeClr val="accent2"/>
                </a:gs>
                <a:gs pos="40000">
                  <a:schemeClr val="accent2">
                    <a:alpha val="0"/>
                  </a:schemeClr>
                </a:gs>
              </a:gsLst>
              <a:lin ang="17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89F8962A-028A-2EBA-FBCF-F9B0334400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668" y="4843170"/>
              <a:ext cx="10309010" cy="2006799"/>
            </a:xfrm>
            <a:prstGeom prst="rect">
              <a:avLst/>
            </a:prstGeom>
            <a:gradFill>
              <a:gsLst>
                <a:gs pos="0">
                  <a:schemeClr val="accent5">
                    <a:alpha val="76000"/>
                  </a:schemeClr>
                </a:gs>
                <a:gs pos="67000">
                  <a:schemeClr val="accent2">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2F139663-D7C2-5898-E610-2183584AC5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4105876" y="4851203"/>
              <a:ext cx="8086124" cy="2006797"/>
            </a:xfrm>
            <a:prstGeom prst="rect">
              <a:avLst/>
            </a:prstGeom>
            <a:gradFill flip="none" rotWithShape="1">
              <a:gsLst>
                <a:gs pos="0">
                  <a:schemeClr val="accent5">
                    <a:lumMod val="50000"/>
                    <a:alpha val="36000"/>
                  </a:schemeClr>
                </a:gs>
                <a:gs pos="45000">
                  <a:schemeClr val="accent5">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2" name="TextBox 1">
            <a:extLst>
              <a:ext uri="{FF2B5EF4-FFF2-40B4-BE49-F238E27FC236}">
                <a16:creationId xmlns:a16="http://schemas.microsoft.com/office/drawing/2014/main" id="{79E4DFD8-41C0-4668-10BB-470F69FF1478}"/>
              </a:ext>
            </a:extLst>
          </p:cNvPr>
          <p:cNvSpPr txBox="1"/>
          <p:nvPr/>
        </p:nvSpPr>
        <p:spPr>
          <a:xfrm>
            <a:off x="3021806" y="9569292"/>
            <a:ext cx="16780669" cy="1300489"/>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6700" b="1" kern="1200" dirty="0">
                <a:solidFill>
                  <a:srgbClr val="FFFFFF"/>
                </a:solidFill>
                <a:latin typeface="+mj-lt"/>
                <a:ea typeface="+mj-ea"/>
                <a:cs typeface="+mj-cs"/>
              </a:rPr>
              <a:t>CONTACT US</a:t>
            </a:r>
          </a:p>
        </p:txBody>
      </p:sp>
      <p:pic>
        <p:nvPicPr>
          <p:cNvPr id="10" name="Picture 9" descr="A two rectangular cards with a logo&#10;&#10;Description automatically generated">
            <a:extLst>
              <a:ext uri="{FF2B5EF4-FFF2-40B4-BE49-F238E27FC236}">
                <a16:creationId xmlns:a16="http://schemas.microsoft.com/office/drawing/2014/main" id="{70D6C024-8593-4689-FFE6-CA852346F9B1}"/>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961" b="89844" l="293" r="97852">
                        <a14:foregroundMark x1="35742" y1="18750" x2="27637" y2="17969"/>
                        <a14:foregroundMark x1="27637" y1="17969" x2="16504" y2="24023"/>
                        <a14:foregroundMark x1="16504" y1="24023" x2="33691" y2="34277"/>
                        <a14:foregroundMark x1="33691" y1="34277" x2="76953" y2="35156"/>
                        <a14:foregroundMark x1="76953" y1="35156" x2="87207" y2="29102"/>
                        <a14:foregroundMark x1="87207" y1="29102" x2="58203" y2="20020"/>
                        <a14:foregroundMark x1="58203" y1="20020" x2="31641" y2="19531"/>
                        <a14:foregroundMark x1="39063" y1="20605" x2="37695" y2="36426"/>
                        <a14:foregroundMark x1="43262" y1="19531" x2="20215" y2="21582"/>
                        <a14:foregroundMark x1="46680" y1="22656" x2="27246" y2="30762"/>
                        <a14:foregroundMark x1="55762" y1="25195" x2="38281" y2="30957"/>
                        <a14:foregroundMark x1="54004" y1="17578" x2="17871" y2="18262"/>
                        <a14:foregroundMark x1="42871" y1="14941" x2="6250" y2="14941"/>
                        <a14:foregroundMark x1="8398" y1="14941" x2="8496" y2="31055"/>
                        <a14:foregroundMark x1="8496" y1="31055" x2="8496" y2="31055"/>
                        <a14:foregroundMark x1="9180" y1="20801" x2="8594" y2="30176"/>
                        <a14:foregroundMark x1="8594" y1="30176" x2="14258" y2="38574"/>
                        <a14:foregroundMark x1="14258" y1="38574" x2="38086" y2="38965"/>
                        <a14:foregroundMark x1="38086" y1="38965" x2="29590" y2="38574"/>
                        <a14:foregroundMark x1="29590" y1="38574" x2="41309" y2="33008"/>
                        <a14:foregroundMark x1="41309" y1="33008" x2="20410" y2="26855"/>
                        <a14:foregroundMark x1="20410" y1="26855" x2="20605" y2="25977"/>
                        <a14:foregroundMark x1="52246" y1="42773" x2="10449" y2="39355"/>
                        <a14:foregroundMark x1="10449" y1="39355" x2="8984" y2="27051"/>
                        <a14:foregroundMark x1="8984" y1="27051" x2="6738" y2="22559"/>
                        <a14:foregroundMark x1="6738" y1="22559" x2="6738" y2="22559"/>
                        <a14:foregroundMark x1="53320" y1="42285" x2="14160" y2="42578"/>
                        <a14:foregroundMark x1="14160" y1="42578" x2="13574" y2="42285"/>
                        <a14:foregroundMark x1="52734" y1="43555" x2="8398" y2="43262"/>
                        <a14:foregroundMark x1="8398" y1="43262" x2="5664" y2="35742"/>
                        <a14:foregroundMark x1="5664" y1="35742" x2="5664" y2="23340"/>
                        <a14:foregroundMark x1="14355" y1="18066" x2="21484" y2="35449"/>
                        <a14:foregroundMark x1="21484" y1="35449" x2="20020" y2="29785"/>
                        <a14:foregroundMark x1="20020" y1="29785" x2="25000" y2="28906"/>
                        <a14:foregroundMark x1="25000" y1="28906" x2="15332" y2="27051"/>
                        <a14:foregroundMark x1="15332" y1="27051" x2="13086" y2="32813"/>
                        <a14:foregroundMark x1="13086" y1="32813" x2="20801" y2="34668"/>
                        <a14:foregroundMark x1="20801" y1="34668" x2="19629" y2="34668"/>
                        <a14:foregroundMark x1="29395" y1="23633" x2="25293" y2="25977"/>
                        <a14:foregroundMark x1="25293" y1="25977" x2="19629" y2="21875"/>
                        <a14:foregroundMark x1="19629" y1="21875" x2="20898" y2="25195"/>
                        <a14:foregroundMark x1="72266" y1="40723" x2="88184" y2="37695"/>
                        <a14:foregroundMark x1="88184" y1="37695" x2="91016" y2="21484"/>
                        <a14:foregroundMark x1="91016" y1="21484" x2="94141" y2="31055"/>
                        <a14:foregroundMark x1="94141" y1="31055" x2="97168" y2="26758"/>
                        <a14:foregroundMark x1="97168" y1="26758" x2="96680" y2="39453"/>
                        <a14:foregroundMark x1="96680" y1="39453" x2="89355" y2="43457"/>
                        <a14:foregroundMark x1="89355" y1="43457" x2="63867" y2="45313"/>
                        <a14:foregroundMark x1="97949" y1="41895" x2="96680" y2="14258"/>
                        <a14:foregroundMark x1="54199" y1="44336" x2="11621" y2="45703"/>
                        <a14:foregroundMark x1="11621" y1="45703" x2="3711" y2="43848"/>
                        <a14:foregroundMark x1="3711" y1="43848" x2="3613" y2="16016"/>
                        <a14:foregroundMark x1="3613" y1="16016" x2="14551" y2="12598"/>
                        <a14:foregroundMark x1="14551" y1="12598" x2="36621" y2="11719"/>
                        <a14:foregroundMark x1="36621" y1="11719" x2="52930" y2="11914"/>
                        <a14:foregroundMark x1="12598" y1="45215" x2="2344" y2="45605"/>
                        <a14:foregroundMark x1="16602" y1="46094" x2="1660" y2="45605"/>
                        <a14:foregroundMark x1="1660" y1="45605" x2="1563" y2="45605"/>
                        <a14:foregroundMark x1="14551" y1="46289" x2="684" y2="46582"/>
                        <a14:foregroundMark x1="684" y1="46582" x2="293" y2="46484"/>
                        <a14:foregroundMark x1="44824" y1="11426" x2="1563" y2="11719"/>
                        <a14:foregroundMark x1="51758" y1="11426" x2="51758" y2="11426"/>
                        <a14:foregroundMark x1="47852" y1="11426" x2="47852" y2="11426"/>
                        <a14:foregroundMark x1="50977" y1="11426" x2="50977" y2="11426"/>
                        <a14:foregroundMark x1="48340" y1="11230" x2="48340" y2="11230"/>
                        <a14:foregroundMark x1="50195" y1="11230" x2="45801" y2="11230"/>
                        <a14:foregroundMark x1="52441" y1="11426" x2="391" y2="10645"/>
                        <a14:foregroundMark x1="87109" y1="87305" x2="58301" y2="87207"/>
                        <a14:foregroundMark x1="82813" y1="28711" x2="78223" y2="31543"/>
                        <a14:foregroundMark x1="52246" y1="70996" x2="58203" y2="75586"/>
                        <a14:foregroundMark x1="58203" y1="75586" x2="54297" y2="72461"/>
                        <a14:foregroundMark x1="54297" y1="72461" x2="70313" y2="73242"/>
                        <a14:foregroundMark x1="70313" y1="73242" x2="68066" y2="72559"/>
                        <a14:foregroundMark x1="65723" y1="75293" x2="54590" y2="76367"/>
                        <a14:foregroundMark x1="69336" y1="75781" x2="46094" y2="75586"/>
                        <a14:foregroundMark x1="70215" y1="75000" x2="43359" y2="74902"/>
                        <a14:foregroundMark x1="43359" y1="74902" x2="57813" y2="75879"/>
                        <a14:foregroundMark x1="57813" y1="75879" x2="48730" y2="75391"/>
                        <a14:foregroundMark x1="48730" y1="75391" x2="54785" y2="75098"/>
                        <a14:foregroundMark x1="54785" y1="75098" x2="47461" y2="75586"/>
                        <a14:foregroundMark x1="47461" y1="75586" x2="51758" y2="71289"/>
                        <a14:foregroundMark x1="51758" y1="71289" x2="53027" y2="70996"/>
                        <a14:foregroundMark x1="72852" y1="72949" x2="36719" y2="72070"/>
                        <a14:backgroundMark x1="67773" y1="47363" x2="67773" y2="47363"/>
                        <a14:backgroundMark x1="60840" y1="47070" x2="60840" y2="47070"/>
                        <a14:backgroundMark x1="55469" y1="47070" x2="55469" y2="47070"/>
                        <a14:backgroundMark x1="56250" y1="46875" x2="56250" y2="46875"/>
                      </a14:backgroundRemoval>
                    </a14:imgEffect>
                  </a14:imgLayer>
                </a14:imgProps>
              </a:ext>
              <a:ext uri="{28A0092B-C50C-407E-A947-70E740481C1C}">
                <a14:useLocalDpi xmlns:a14="http://schemas.microsoft.com/office/drawing/2010/main" val="0"/>
              </a:ext>
            </a:extLst>
          </a:blip>
          <a:stretch>
            <a:fillRect/>
          </a:stretch>
        </p:blipFill>
        <p:spPr>
          <a:xfrm>
            <a:off x="5875867" y="423359"/>
            <a:ext cx="9756876" cy="9756876"/>
          </a:xfrm>
          <a:prstGeom prst="rect">
            <a:avLst/>
          </a:prstGeom>
        </p:spPr>
      </p:pic>
      <p:sp>
        <p:nvSpPr>
          <p:cNvPr id="4" name="TextBox 3">
            <a:extLst>
              <a:ext uri="{FF2B5EF4-FFF2-40B4-BE49-F238E27FC236}">
                <a16:creationId xmlns:a16="http://schemas.microsoft.com/office/drawing/2014/main" id="{1D07B545-3627-51A9-8CE9-6F989BCBEFF7}"/>
              </a:ext>
            </a:extLst>
          </p:cNvPr>
          <p:cNvSpPr txBox="1"/>
          <p:nvPr/>
        </p:nvSpPr>
        <p:spPr>
          <a:xfrm>
            <a:off x="3035289" y="10476965"/>
            <a:ext cx="16780669" cy="1300489"/>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6700" b="1" kern="1200" dirty="0">
                <a:solidFill>
                  <a:srgbClr val="92D050"/>
                </a:solidFill>
                <a:latin typeface="+mj-lt"/>
                <a:ea typeface="+mj-ea"/>
                <a:cs typeface="+mj-cs"/>
                <a:hlinkClick r:id="rId4">
                  <a:extLst>
                    <a:ext uri="{A12FA001-AC4F-418D-AE19-62706E023703}">
                      <ahyp:hlinkClr xmlns:ahyp="http://schemas.microsoft.com/office/drawing/2018/hyperlinkcolor" val="tx"/>
                    </a:ext>
                  </a:extLst>
                </a:hlinkClick>
              </a:rPr>
              <a:t>Kevin@cancomsa.co.za</a:t>
            </a:r>
            <a:r>
              <a:rPr lang="en-US" sz="6700" b="1" kern="1200" dirty="0">
                <a:solidFill>
                  <a:srgbClr val="92D050"/>
                </a:solidFill>
                <a:latin typeface="+mj-lt"/>
                <a:ea typeface="+mj-ea"/>
                <a:cs typeface="+mj-cs"/>
              </a:rPr>
              <a:t> / 082 552 9138</a:t>
            </a:r>
          </a:p>
        </p:txBody>
      </p:sp>
      <p:pic>
        <p:nvPicPr>
          <p:cNvPr id="6" name="Picture 5">
            <a:extLst>
              <a:ext uri="{FF2B5EF4-FFF2-40B4-BE49-F238E27FC236}">
                <a16:creationId xmlns:a16="http://schemas.microsoft.com/office/drawing/2014/main" id="{13B88BAD-6EE6-7A16-2C1B-F1CF0F874261}"/>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foregroundMark x1="52215" y1="47030" x2="52215" y2="47030"/>
                        <a14:foregroundMark x1="45253" y1="46040" x2="45253" y2="46040"/>
                        <a14:foregroundMark x1="15823" y1="66832" x2="15823" y2="66832"/>
                        <a14:foregroundMark x1="28797" y1="74257" x2="28797" y2="74257"/>
                        <a14:foregroundMark x1="35759" y1="71782" x2="35759" y2="71782"/>
                        <a14:foregroundMark x1="55063" y1="72277" x2="55063" y2="72277"/>
                        <a14:foregroundMark x1="48734" y1="75248" x2="48734" y2="75248"/>
                        <a14:foregroundMark x1="66456" y1="70792" x2="66456" y2="70792"/>
                        <a14:foregroundMark x1="77215" y1="70297" x2="77215" y2="70297"/>
                        <a14:foregroundMark x1="53797" y1="68812" x2="53797" y2="68812"/>
                      </a14:backgroundRemoval>
                    </a14:imgEffect>
                  </a14:imgLayer>
                </a14:imgProps>
              </a:ext>
            </a:extLst>
          </a:blip>
          <a:stretch>
            <a:fillRect/>
          </a:stretch>
        </p:blipFill>
        <p:spPr>
          <a:xfrm>
            <a:off x="0" y="11392111"/>
            <a:ext cx="2045779" cy="130774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22859428" cy="1270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4053CBF-3932-45FF-8285-EE5146085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2859428" cy="12700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a:extLst>
              <a:ext uri="{FF2B5EF4-FFF2-40B4-BE49-F238E27FC236}">
                <a16:creationId xmlns:a16="http://schemas.microsoft.com/office/drawing/2014/main" id="{2E751C04-BEA6-446B-A678-9C74819EBD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34181" y="-15124"/>
            <a:ext cx="9063881" cy="4607685"/>
            <a:chOff x="6867015" y="-1"/>
            <a:chExt cx="5324985" cy="3251912"/>
          </a:xfrm>
          <a:solidFill>
            <a:schemeClr val="bg1">
              <a:alpha val="30000"/>
            </a:schemeClr>
          </a:solidFill>
        </p:grpSpPr>
        <p:sp>
          <p:nvSpPr>
            <p:cNvPr id="32" name="Freeform: Shape 31">
              <a:extLst>
                <a:ext uri="{FF2B5EF4-FFF2-40B4-BE49-F238E27FC236}">
                  <a16:creationId xmlns:a16="http://schemas.microsoft.com/office/drawing/2014/main" id="{2625A013-D9BE-43C4-AF21-6F2B003EFB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F7875715-EC2E-457F-851D-F6C817685F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F7E41CC6-0C83-40EE-80BB-79394D9E9B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00603498-5DFE-4D26-BFB5-C9269C9BD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Rectangle 1"/>
          <p:cNvSpPr/>
          <p:nvPr/>
        </p:nvSpPr>
        <p:spPr>
          <a:xfrm>
            <a:off x="5677357" y="1835668"/>
            <a:ext cx="10790055" cy="3402498"/>
          </a:xfrm>
          <a:prstGeom prst="rect">
            <a:avLst/>
          </a:prstGeom>
        </p:spPr>
        <p:txBody>
          <a:bodyPr vert="horz" lIns="91440" tIns="45720" rIns="91440" bIns="45720" rtlCol="0" anchor="ctr">
            <a:normAutofit/>
          </a:bodyPr>
          <a:lstStyle/>
          <a:p>
            <a:pPr marL="0" marR="0" indent="0" algn="ctr">
              <a:lnSpc>
                <a:spcPct val="90000"/>
              </a:lnSpc>
              <a:spcBef>
                <a:spcPct val="0"/>
              </a:spcBef>
              <a:spcAft>
                <a:spcPts val="600"/>
              </a:spcAft>
            </a:pPr>
            <a:r>
              <a:rPr lang="en-US" sz="6600" b="1" kern="1200" dirty="0">
                <a:solidFill>
                  <a:schemeClr val="tx2"/>
                </a:solidFill>
                <a:latin typeface="+mj-lt"/>
                <a:ea typeface="+mj-ea"/>
                <a:cs typeface="+mj-cs"/>
              </a:rPr>
              <a:t>ABOUT US</a:t>
            </a:r>
          </a:p>
        </p:txBody>
      </p:sp>
      <p:sp>
        <p:nvSpPr>
          <p:cNvPr id="3" name="Rectangle 2"/>
          <p:cNvSpPr/>
          <p:nvPr/>
        </p:nvSpPr>
        <p:spPr>
          <a:xfrm>
            <a:off x="5719522" y="5517288"/>
            <a:ext cx="10705727" cy="4501600"/>
          </a:xfrm>
          <a:prstGeom prst="rect">
            <a:avLst/>
          </a:prstGeom>
        </p:spPr>
        <p:txBody>
          <a:bodyPr vert="horz" lIns="91440" tIns="45720" rIns="91440" bIns="45720" rtlCol="0" anchor="t">
            <a:normAutofit/>
          </a:bodyPr>
          <a:lstStyle/>
          <a:p>
            <a:pPr marR="0">
              <a:lnSpc>
                <a:spcPct val="90000"/>
              </a:lnSpc>
              <a:spcAft>
                <a:spcPts val="600"/>
              </a:spcAft>
              <a:tabLst>
                <a:tab pos="533400" algn="l"/>
              </a:tabLst>
            </a:pPr>
            <a:r>
              <a:rPr lang="en-US" sz="3600" b="1" dirty="0">
                <a:solidFill>
                  <a:schemeClr val="tx2"/>
                </a:solidFill>
              </a:rPr>
              <a:t>Embark on a Journey of Pioneering Innovations with CAN-</a:t>
            </a:r>
            <a:r>
              <a:rPr lang="en-US" sz="3600" b="1" dirty="0">
                <a:solidFill>
                  <a:srgbClr val="499F13"/>
                </a:solidFill>
              </a:rPr>
              <a:t>ECO</a:t>
            </a:r>
          </a:p>
          <a:p>
            <a:pPr marR="0">
              <a:lnSpc>
                <a:spcPct val="90000"/>
              </a:lnSpc>
              <a:spcAft>
                <a:spcPts val="600"/>
              </a:spcAft>
              <a:tabLst>
                <a:tab pos="533400" algn="l"/>
              </a:tabLst>
            </a:pPr>
            <a:r>
              <a:rPr lang="en-GB" sz="3600" dirty="0">
                <a:solidFill>
                  <a:schemeClr val="tx2"/>
                </a:solidFill>
              </a:rPr>
              <a:t>At CAN-</a:t>
            </a:r>
            <a:r>
              <a:rPr lang="en-GB" sz="3600" dirty="0">
                <a:solidFill>
                  <a:srgbClr val="499F13"/>
                </a:solidFill>
              </a:rPr>
              <a:t>ECO</a:t>
            </a:r>
            <a:r>
              <a:rPr lang="en-GB" sz="3600" dirty="0">
                <a:solidFill>
                  <a:schemeClr val="tx2"/>
                </a:solidFill>
              </a:rPr>
              <a:t>, we're catalysts for change. Through relentless research and development, we pioneer solutions optimizing fossil fuel consumption. From gasoline to diesel and natural gas, our innovations drive efficiency while honouring our environmental stewardship.</a:t>
            </a:r>
            <a:endParaRPr lang="en-US" sz="3600" dirty="0">
              <a:solidFill>
                <a:schemeClr val="tx2"/>
              </a:solidFill>
            </a:endParaRPr>
          </a:p>
        </p:txBody>
      </p:sp>
      <p:grpSp>
        <p:nvGrpSpPr>
          <p:cNvPr id="37" name="Group 36">
            <a:extLst>
              <a:ext uri="{FF2B5EF4-FFF2-40B4-BE49-F238E27FC236}">
                <a16:creationId xmlns:a16="http://schemas.microsoft.com/office/drawing/2014/main" id="{B63ACBA3-DEFD-4C6D-BBA0-64468FA99C2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16984265" y="7678351"/>
            <a:ext cx="5892000" cy="5031121"/>
            <a:chOff x="-305" y="-4155"/>
            <a:chExt cx="2514948" cy="2174333"/>
          </a:xfrm>
          <a:solidFill>
            <a:schemeClr val="bg1">
              <a:alpha val="30000"/>
            </a:schemeClr>
          </a:solidFill>
        </p:grpSpPr>
        <p:sp>
          <p:nvSpPr>
            <p:cNvPr id="38" name="Freeform: Shape 37">
              <a:extLst>
                <a:ext uri="{FF2B5EF4-FFF2-40B4-BE49-F238E27FC236}">
                  <a16:creationId xmlns:a16="http://schemas.microsoft.com/office/drawing/2014/main" id="{62F7819D-2B89-4D80-A1C3-8B318116BA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38">
              <a:extLst>
                <a:ext uri="{FF2B5EF4-FFF2-40B4-BE49-F238E27FC236}">
                  <a16:creationId xmlns:a16="http://schemas.microsoft.com/office/drawing/2014/main" id="{B7065990-2350-41B3-858B-20EF8744F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Shape 39">
              <a:extLst>
                <a:ext uri="{FF2B5EF4-FFF2-40B4-BE49-F238E27FC236}">
                  <a16:creationId xmlns:a16="http://schemas.microsoft.com/office/drawing/2014/main" id="{58DA7EC7-CAA0-4665-AA29-BFBA806ECA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41" name="Freeform: Shape 40">
              <a:extLst>
                <a:ext uri="{FF2B5EF4-FFF2-40B4-BE49-F238E27FC236}">
                  <a16:creationId xmlns:a16="http://schemas.microsoft.com/office/drawing/2014/main" id="{B1132A14-489F-4CED-B626-2A1711C987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6" name="Picture 5">
            <a:extLst>
              <a:ext uri="{FF2B5EF4-FFF2-40B4-BE49-F238E27FC236}">
                <a16:creationId xmlns:a16="http://schemas.microsoft.com/office/drawing/2014/main" id="{DE4DED35-723F-D444-94A1-A886EC4BD1EA}"/>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foregroundMark x1="52215" y1="47030" x2="52215" y2="47030"/>
                        <a14:foregroundMark x1="45253" y1="46040" x2="45253" y2="46040"/>
                        <a14:foregroundMark x1="15823" y1="66832" x2="15823" y2="66832"/>
                        <a14:foregroundMark x1="28797" y1="74257" x2="28797" y2="74257"/>
                        <a14:foregroundMark x1="35759" y1="71782" x2="35759" y2="71782"/>
                        <a14:foregroundMark x1="55063" y1="72277" x2="55063" y2="72277"/>
                        <a14:foregroundMark x1="48734" y1="75248" x2="48734" y2="75248"/>
                        <a14:foregroundMark x1="66456" y1="70792" x2="66456" y2="70792"/>
                        <a14:foregroundMark x1="77215" y1="70297" x2="77215" y2="70297"/>
                        <a14:foregroundMark x1="53797" y1="68812" x2="53797" y2="68812"/>
                      </a14:backgroundRemoval>
                    </a14:imgEffect>
                  </a14:imgLayer>
                </a14:imgProps>
              </a:ext>
            </a:extLst>
          </a:blip>
          <a:stretch>
            <a:fillRect/>
          </a:stretch>
        </p:blipFill>
        <p:spPr>
          <a:xfrm>
            <a:off x="0" y="11392111"/>
            <a:ext cx="2045779" cy="130774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road with trees and grass&#10;&#10;Description automatically generated">
            <a:extLst>
              <a:ext uri="{FF2B5EF4-FFF2-40B4-BE49-F238E27FC236}">
                <a16:creationId xmlns:a16="http://schemas.microsoft.com/office/drawing/2014/main" id="{C0D52B1E-25E1-D7C5-4C2F-F2F820CFDE02}"/>
              </a:ext>
            </a:extLst>
          </p:cNvPr>
          <p:cNvPicPr>
            <a:picLocks noChangeAspect="1"/>
          </p:cNvPicPr>
          <p:nvPr/>
        </p:nvPicPr>
        <p:blipFill rotWithShape="1">
          <a:blip r:embed="rId2">
            <a:extLst>
              <a:ext uri="{28A0092B-C50C-407E-A947-70E740481C1C}">
                <a14:useLocalDpi xmlns:a14="http://schemas.microsoft.com/office/drawing/2010/main" val="0"/>
              </a:ext>
            </a:extLst>
          </a:blip>
          <a:srcRect b="3867"/>
          <a:stretch/>
        </p:blipFill>
        <p:spPr>
          <a:xfrm>
            <a:off x="-19757" y="-68890"/>
            <a:ext cx="22879757" cy="12784787"/>
          </a:xfrm>
          <a:prstGeom prst="rect">
            <a:avLst/>
          </a:prstGeom>
        </p:spPr>
      </p:pic>
      <p:pic>
        <p:nvPicPr>
          <p:cNvPr id="8" name="Picture 7" descr="A road with trees and grass&#10;&#10;Description automatically generated">
            <a:extLst>
              <a:ext uri="{FF2B5EF4-FFF2-40B4-BE49-F238E27FC236}">
                <a16:creationId xmlns:a16="http://schemas.microsoft.com/office/drawing/2014/main" id="{43B277B5-9DA1-AECB-CF36-5F67B60F1BAD}"/>
              </a:ext>
            </a:extLst>
          </p:cNvPr>
          <p:cNvPicPr>
            <a:picLocks noChangeAspect="1"/>
          </p:cNvPicPr>
          <p:nvPr/>
        </p:nvPicPr>
        <p:blipFill rotWithShape="1">
          <a:blip r:embed="rId3">
            <a:grayscl/>
            <a:alphaModFix/>
            <a:extLst>
              <a:ext uri="{BEBA8EAE-BF5A-486C-A8C5-ECC9F3942E4B}">
                <a14:imgProps xmlns:a14="http://schemas.microsoft.com/office/drawing/2010/main">
                  <a14:imgLayer r:embed="rId4">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rcRect b="3867"/>
          <a:stretch/>
        </p:blipFill>
        <p:spPr>
          <a:xfrm>
            <a:off x="1022889" y="3521581"/>
            <a:ext cx="20935950" cy="4826254"/>
          </a:xfrm>
          <a:prstGeom prst="rect">
            <a:avLst/>
          </a:prstGeom>
        </p:spPr>
      </p:pic>
      <p:sp>
        <p:nvSpPr>
          <p:cNvPr id="2" name="Rectangle 1"/>
          <p:cNvSpPr/>
          <p:nvPr/>
        </p:nvSpPr>
        <p:spPr>
          <a:xfrm>
            <a:off x="1314720" y="3735711"/>
            <a:ext cx="21094700" cy="5143500"/>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lIns="0" tIns="0" rIns="0" bIns="0">
            <a:noAutofit/>
          </a:bodyPr>
          <a:lstStyle/>
          <a:p>
            <a:pPr marL="0" marR="0" indent="50800" defTabSz="533400">
              <a:lnSpc>
                <a:spcPct val="106000"/>
              </a:lnSpc>
              <a:tabLst>
                <a:tab pos="533400" algn="l"/>
              </a:tabLst>
            </a:pPr>
            <a:r>
              <a:rPr lang="en-GB" sz="6600" b="1" u="sng" dirty="0">
                <a:solidFill>
                  <a:schemeClr val="bg1"/>
                </a:solidFill>
                <a:latin typeface="+mj-lt"/>
              </a:rPr>
              <a:t>Innovative Hydrogen </a:t>
            </a:r>
            <a:r>
              <a:rPr lang="en-GB" sz="6600" b="1" u="sng" dirty="0" err="1">
                <a:solidFill>
                  <a:schemeClr val="bg1"/>
                </a:solidFill>
                <a:latin typeface="+mj-lt"/>
              </a:rPr>
              <a:t>Nanocell</a:t>
            </a:r>
            <a:r>
              <a:rPr lang="en-GB" sz="6600" b="1" u="sng" dirty="0">
                <a:solidFill>
                  <a:schemeClr val="bg1"/>
                </a:solidFill>
                <a:latin typeface="+mj-lt"/>
              </a:rPr>
              <a:t> Technology: A Leap in Efficient Energy Consumption</a:t>
            </a:r>
          </a:p>
          <a:p>
            <a:pPr marL="0" marR="0" indent="50800" defTabSz="533400">
              <a:lnSpc>
                <a:spcPct val="106000"/>
              </a:lnSpc>
              <a:tabLst>
                <a:tab pos="533400" algn="l"/>
              </a:tabLst>
            </a:pPr>
            <a:r>
              <a:rPr lang="en-GB" sz="3600" dirty="0">
                <a:solidFill>
                  <a:schemeClr val="bg1"/>
                </a:solidFill>
              </a:rPr>
              <a:t>Innovative hydrogen </a:t>
            </a:r>
            <a:r>
              <a:rPr lang="en-GB" sz="3600" dirty="0" err="1">
                <a:solidFill>
                  <a:schemeClr val="bg1"/>
                </a:solidFill>
              </a:rPr>
              <a:t>nanocell</a:t>
            </a:r>
            <a:r>
              <a:rPr lang="en-GB" sz="3600" dirty="0">
                <a:solidFill>
                  <a:schemeClr val="bg1"/>
                </a:solidFill>
              </a:rPr>
              <a:t> technology by CAN-</a:t>
            </a:r>
            <a:r>
              <a:rPr lang="en-GB" sz="3600" dirty="0">
                <a:solidFill>
                  <a:srgbClr val="499F13"/>
                </a:solidFill>
              </a:rPr>
              <a:t>ECO</a:t>
            </a:r>
            <a:r>
              <a:rPr lang="en-GB" sz="3600" dirty="0">
                <a:solidFill>
                  <a:schemeClr val="bg1"/>
                </a:solidFill>
              </a:rPr>
              <a:t> delivers highly efficient electrolysis with minimal energy input. Our process seamlessly integrates Oxy-Hydrogen (HHO) molecules into internal combustion engines, exemplifying our commitment to eco-efficient energy solutions</a:t>
            </a:r>
            <a:r>
              <a:rPr lang="en-GB" sz="5700" dirty="0">
                <a:solidFill>
                  <a:schemeClr val="bg1"/>
                </a:solidFill>
              </a:rPr>
              <a:t>.</a:t>
            </a:r>
            <a:endParaRPr lang="en-US" sz="5700" dirty="0">
              <a:solidFill>
                <a:schemeClr val="bg1"/>
              </a:solidFill>
            </a:endParaRPr>
          </a:p>
        </p:txBody>
      </p:sp>
      <p:pic>
        <p:nvPicPr>
          <p:cNvPr id="3" name="Picture 2">
            <a:extLst>
              <a:ext uri="{FF2B5EF4-FFF2-40B4-BE49-F238E27FC236}">
                <a16:creationId xmlns:a16="http://schemas.microsoft.com/office/drawing/2014/main" id="{5054CE05-7996-1509-72A4-7D97FA7AC1F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foregroundMark x1="52215" y1="47030" x2="52215" y2="47030"/>
                        <a14:foregroundMark x1="45253" y1="46040" x2="45253" y2="46040"/>
                        <a14:foregroundMark x1="15823" y1="66832" x2="15823" y2="66832"/>
                        <a14:foregroundMark x1="28797" y1="74257" x2="28797" y2="74257"/>
                        <a14:foregroundMark x1="35759" y1="71782" x2="35759" y2="71782"/>
                        <a14:foregroundMark x1="55063" y1="72277" x2="55063" y2="72277"/>
                        <a14:foregroundMark x1="48734" y1="75248" x2="48734" y2="75248"/>
                        <a14:foregroundMark x1="66456" y1="70792" x2="66456" y2="70792"/>
                        <a14:foregroundMark x1="77215" y1="70297" x2="77215" y2="70297"/>
                        <a14:foregroundMark x1="53797" y1="68812" x2="53797" y2="68812"/>
                      </a14:backgroundRemoval>
                    </a14:imgEffect>
                  </a14:imgLayer>
                </a14:imgProps>
              </a:ext>
            </a:extLst>
          </a:blip>
          <a:stretch>
            <a:fillRect/>
          </a:stretch>
        </p:blipFill>
        <p:spPr>
          <a:xfrm>
            <a:off x="0" y="11392111"/>
            <a:ext cx="2045779" cy="1307745"/>
          </a:xfrm>
          <a:prstGeom prst="rect">
            <a:avLst/>
          </a:prstGeom>
        </p:spPr>
      </p:pic>
    </p:spTree>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2854284" cy="1270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CAC86381-65AE-129A-E4B9-E5DC01470460}"/>
              </a:ext>
            </a:extLst>
          </p:cNvPr>
          <p:cNvPicPr>
            <a:picLocks noChangeAspect="1"/>
          </p:cNvPicPr>
          <p:nvPr/>
        </p:nvPicPr>
        <p:blipFill rotWithShape="1">
          <a:blip r:embed="rId2"/>
          <a:srcRect r="-1" b="4044"/>
          <a:stretch/>
        </p:blipFill>
        <p:spPr>
          <a:xfrm>
            <a:off x="1" y="10"/>
            <a:ext cx="18130579" cy="12699990"/>
          </a:xfrm>
          <a:prstGeom prst="rect">
            <a:avLst/>
          </a:prstGeom>
        </p:spPr>
      </p:pic>
      <p:sp>
        <p:nvSpPr>
          <p:cNvPr id="13" name="Rectangle 1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609410" y="0"/>
            <a:ext cx="13250584" cy="12700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p:cNvSpPr/>
          <p:nvPr/>
        </p:nvSpPr>
        <p:spPr>
          <a:xfrm>
            <a:off x="14121768" y="676157"/>
            <a:ext cx="7166605" cy="3518355"/>
          </a:xfrm>
          <a:prstGeom prst="rect">
            <a:avLst/>
          </a:prstGeom>
        </p:spPr>
        <p:txBody>
          <a:bodyPr vert="horz" lIns="91440" tIns="45720" rIns="91440" bIns="45720" rtlCol="0" anchor="ctr">
            <a:normAutofit/>
          </a:bodyPr>
          <a:lstStyle/>
          <a:p>
            <a:pPr marL="0" marR="0" indent="0">
              <a:lnSpc>
                <a:spcPct val="90000"/>
              </a:lnSpc>
              <a:spcBef>
                <a:spcPct val="0"/>
              </a:spcBef>
              <a:spcAft>
                <a:spcPts val="600"/>
              </a:spcAft>
            </a:pPr>
            <a:r>
              <a:rPr lang="en-US" sz="6600" b="1" dirty="0">
                <a:latin typeface="+mj-lt"/>
                <a:ea typeface="+mj-ea"/>
                <a:cs typeface="+mj-cs"/>
              </a:rPr>
              <a:t>TECHNOLOGY</a:t>
            </a:r>
          </a:p>
        </p:txBody>
      </p:sp>
      <p:sp>
        <p:nvSpPr>
          <p:cNvPr id="4" name="Rectangle 3"/>
          <p:cNvSpPr/>
          <p:nvPr/>
        </p:nvSpPr>
        <p:spPr>
          <a:xfrm>
            <a:off x="14121768" y="3631479"/>
            <a:ext cx="7166605" cy="6931041"/>
          </a:xfrm>
          <a:prstGeom prst="rect">
            <a:avLst/>
          </a:prstGeom>
        </p:spPr>
        <p:txBody>
          <a:bodyPr vert="horz" lIns="91440" tIns="45720" rIns="91440" bIns="45720" rtlCol="0">
            <a:noAutofit/>
          </a:bodyPr>
          <a:lstStyle/>
          <a:p>
            <a:pPr marR="0">
              <a:lnSpc>
                <a:spcPct val="90000"/>
              </a:lnSpc>
              <a:spcAft>
                <a:spcPts val="600"/>
              </a:spcAft>
            </a:pPr>
            <a:r>
              <a:rPr lang="en-US" sz="3600" dirty="0"/>
              <a:t>Leveraging advanced </a:t>
            </a:r>
            <a:r>
              <a:rPr lang="en-US" sz="3600" dirty="0">
                <a:solidFill>
                  <a:schemeClr val="tx2">
                    <a:lumMod val="60000"/>
                    <a:lumOff val="40000"/>
                  </a:schemeClr>
                </a:solidFill>
              </a:rPr>
              <a:t>hydrogen </a:t>
            </a:r>
            <a:r>
              <a:rPr lang="en-US" sz="3600" dirty="0" err="1">
                <a:solidFill>
                  <a:schemeClr val="tx2">
                    <a:lumMod val="60000"/>
                    <a:lumOff val="40000"/>
                  </a:schemeClr>
                </a:solidFill>
              </a:rPr>
              <a:t>nanocell</a:t>
            </a:r>
            <a:r>
              <a:rPr lang="en-US" sz="3600" dirty="0">
                <a:solidFill>
                  <a:schemeClr val="tx2">
                    <a:lumMod val="60000"/>
                    <a:lumOff val="40000"/>
                  </a:schemeClr>
                </a:solidFill>
              </a:rPr>
              <a:t> technology</a:t>
            </a:r>
            <a:r>
              <a:rPr lang="en-US" sz="3600" dirty="0"/>
              <a:t>, our system operates with unprecedented efficiency, requiring remarkably </a:t>
            </a:r>
            <a:r>
              <a:rPr lang="en-US" sz="3600" dirty="0">
                <a:solidFill>
                  <a:srgbClr val="FF0000"/>
                </a:solidFill>
              </a:rPr>
              <a:t>low energy input </a:t>
            </a:r>
            <a:r>
              <a:rPr lang="en-US" sz="3600" dirty="0"/>
              <a:t>for electrolysis. This sophisticated process meticulously extracts Oxy-Hydrogen (HHO) molecules from water, then ingeniously integrates these molecules into internal combustion engines as a natural additive. This innovation not only enhances engine performance but also aligns with our commitment to </a:t>
            </a:r>
            <a:r>
              <a:rPr lang="en-US" sz="3600" dirty="0">
                <a:solidFill>
                  <a:srgbClr val="499F13"/>
                </a:solidFill>
              </a:rPr>
              <a:t>environmental sustainability</a:t>
            </a:r>
            <a:r>
              <a:rPr lang="en-US" sz="3600" dirty="0"/>
              <a:t> by optimizing fuel efficiency and reducing emissions.</a:t>
            </a:r>
          </a:p>
        </p:txBody>
      </p:sp>
      <p:pic>
        <p:nvPicPr>
          <p:cNvPr id="7" name="Picture 6">
            <a:extLst>
              <a:ext uri="{FF2B5EF4-FFF2-40B4-BE49-F238E27FC236}">
                <a16:creationId xmlns:a16="http://schemas.microsoft.com/office/drawing/2014/main" id="{6028762D-A50B-6F15-6A27-E26B4E3FDA5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52215" y1="47030" x2="52215" y2="47030"/>
                        <a14:foregroundMark x1="45253" y1="46040" x2="45253" y2="46040"/>
                        <a14:foregroundMark x1="15823" y1="66832" x2="15823" y2="66832"/>
                        <a14:foregroundMark x1="28797" y1="74257" x2="28797" y2="74257"/>
                        <a14:foregroundMark x1="35759" y1="71782" x2="35759" y2="71782"/>
                        <a14:foregroundMark x1="55063" y1="72277" x2="55063" y2="72277"/>
                        <a14:foregroundMark x1="48734" y1="75248" x2="48734" y2="75248"/>
                        <a14:foregroundMark x1="66456" y1="70792" x2="66456" y2="70792"/>
                        <a14:foregroundMark x1="77215" y1="70297" x2="77215" y2="70297"/>
                        <a14:foregroundMark x1="53797" y1="68812" x2="53797" y2="68812"/>
                      </a14:backgroundRemoval>
                    </a14:imgEffect>
                  </a14:imgLayer>
                </a14:imgProps>
              </a:ext>
            </a:extLst>
          </a:blip>
          <a:stretch>
            <a:fillRect/>
          </a:stretch>
        </p:blipFill>
        <p:spPr>
          <a:xfrm>
            <a:off x="0" y="11392111"/>
            <a:ext cx="2045779" cy="130774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BFBFB"/>
        </a:solidFill>
        <a:effectLst/>
      </p:bgPr>
    </p:bg>
    <p:spTree>
      <p:nvGrpSpPr>
        <p:cNvPr id="1" name=""/>
        <p:cNvGrpSpPr/>
        <p:nvPr/>
      </p:nvGrpSpPr>
      <p:grpSpPr>
        <a:xfrm>
          <a:off x="0" y="0"/>
          <a:ext cx="0" cy="0"/>
          <a:chOff x="0" y="0"/>
          <a:chExt cx="0" cy="0"/>
        </a:xfrm>
      </p:grpSpPr>
      <p:sp>
        <p:nvSpPr>
          <p:cNvPr id="3" name="Rectangle 2"/>
          <p:cNvSpPr/>
          <p:nvPr/>
        </p:nvSpPr>
        <p:spPr>
          <a:xfrm>
            <a:off x="1270000" y="240820"/>
            <a:ext cx="20408900" cy="5956300"/>
          </a:xfrm>
          <a:prstGeom prst="rect">
            <a:avLst/>
          </a:prstGeom>
          <a:noFill/>
        </p:spPr>
        <p:txBody>
          <a:bodyPr lIns="0" tIns="0" rIns="0" bIns="0">
            <a:noAutofit/>
          </a:bodyPr>
          <a:lstStyle/>
          <a:p>
            <a:pPr marL="0" marR="0" indent="0">
              <a:spcAft>
                <a:spcPts val="630"/>
              </a:spcAft>
            </a:pPr>
            <a:r>
              <a:rPr lang="en-US" sz="6600" b="1" dirty="0">
                <a:latin typeface="+mj-lt"/>
              </a:rPr>
              <a:t>FACTS</a:t>
            </a:r>
          </a:p>
          <a:p>
            <a:pPr marL="0" marR="0" indent="0" algn="just">
              <a:spcAft>
                <a:spcPts val="1610"/>
              </a:spcAft>
            </a:pPr>
            <a:r>
              <a:rPr lang="en-GB" sz="3600" dirty="0"/>
              <a:t>Hydrogen Gas is a potent fuel known for its energy density. When integrated into combustion processes alongside gasoline, diesel, or natural gas, it enhances efficiency remarkably. Embracing this technology enables a harmonious blend of environmental responsibility and cost-effectiveness, facilitating business decarbonization and substantial fuel savings.</a:t>
            </a:r>
          </a:p>
        </p:txBody>
      </p:sp>
      <p:pic>
        <p:nvPicPr>
          <p:cNvPr id="6" name="Picture 5">
            <a:extLst>
              <a:ext uri="{FF2B5EF4-FFF2-40B4-BE49-F238E27FC236}">
                <a16:creationId xmlns:a16="http://schemas.microsoft.com/office/drawing/2014/main" id="{973FB08E-D54F-5C67-A0E6-4E7AC4475DC4}"/>
              </a:ext>
            </a:extLst>
          </p:cNvPr>
          <p:cNvPicPr>
            <a:picLocks noChangeAspect="1"/>
          </p:cNvPicPr>
          <p:nvPr/>
        </p:nvPicPr>
        <p:blipFill rotWithShape="1">
          <a:blip r:embed="rId2"/>
          <a:srcRect l="1767" t="18330" r="2138" b="185"/>
          <a:stretch/>
        </p:blipFill>
        <p:spPr>
          <a:xfrm>
            <a:off x="339545" y="3810001"/>
            <a:ext cx="22180910" cy="8504812"/>
          </a:xfrm>
          <a:prstGeom prst="rect">
            <a:avLst/>
          </a:prstGeom>
        </p:spPr>
      </p:pic>
      <p:pic>
        <p:nvPicPr>
          <p:cNvPr id="7" name="Picture 6">
            <a:extLst>
              <a:ext uri="{FF2B5EF4-FFF2-40B4-BE49-F238E27FC236}">
                <a16:creationId xmlns:a16="http://schemas.microsoft.com/office/drawing/2014/main" id="{3F398675-E3CE-8553-7B54-F9C178907F2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52215" y1="47030" x2="52215" y2="47030"/>
                        <a14:foregroundMark x1="45253" y1="46040" x2="45253" y2="46040"/>
                        <a14:foregroundMark x1="15823" y1="66832" x2="15823" y2="66832"/>
                        <a14:foregroundMark x1="28797" y1="74257" x2="28797" y2="74257"/>
                        <a14:foregroundMark x1="35759" y1="71782" x2="35759" y2="71782"/>
                        <a14:foregroundMark x1="55063" y1="72277" x2="55063" y2="72277"/>
                        <a14:foregroundMark x1="48734" y1="75248" x2="48734" y2="75248"/>
                        <a14:foregroundMark x1="66456" y1="70792" x2="66456" y2="70792"/>
                        <a14:foregroundMark x1="77215" y1="70297" x2="77215" y2="70297"/>
                        <a14:foregroundMark x1="53797" y1="68812" x2="53797" y2="68812"/>
                      </a14:backgroundRemoval>
                    </a14:imgEffect>
                  </a14:imgLayer>
                </a14:imgProps>
              </a:ext>
            </a:extLst>
          </a:blip>
          <a:stretch>
            <a:fillRect/>
          </a:stretch>
        </p:blipFill>
        <p:spPr>
          <a:xfrm>
            <a:off x="0" y="11392111"/>
            <a:ext cx="2045779" cy="1307745"/>
          </a:xfrm>
          <a:prstGeom prst="rect">
            <a:avLst/>
          </a:prstGeom>
        </p:spPr>
      </p:pic>
    </p:spTree>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2859998" cy="126988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2252957"/>
            <a:ext cx="1371597" cy="1247148"/>
            <a:chOff x="3940602" y="308034"/>
            <a:chExt cx="2116791" cy="3428999"/>
          </a:xfrm>
          <a:solidFill>
            <a:schemeClr val="accent4"/>
          </a:solidFill>
        </p:grpSpPr>
        <p:sp>
          <p:nvSpPr>
            <p:cNvPr id="13" name="Rectangle 12">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0148" y="1136951"/>
            <a:ext cx="20451538" cy="3507623"/>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1956808" y="1499811"/>
            <a:ext cx="18642592" cy="2878666"/>
          </a:xfrm>
          <a:prstGeom prst="rect">
            <a:avLst/>
          </a:prstGeom>
        </p:spPr>
        <p:txBody>
          <a:bodyPr vert="horz" lIns="91440" tIns="45720" rIns="91440" bIns="45720" rtlCol="0" anchor="ctr">
            <a:normAutofit/>
          </a:bodyPr>
          <a:lstStyle/>
          <a:p>
            <a:pPr marL="0" marR="0" indent="0">
              <a:lnSpc>
                <a:spcPct val="90000"/>
              </a:lnSpc>
              <a:spcBef>
                <a:spcPct val="0"/>
              </a:spcBef>
              <a:spcAft>
                <a:spcPts val="600"/>
              </a:spcAft>
            </a:pPr>
            <a:r>
              <a:rPr lang="en-US" sz="6600" b="1" kern="1200" dirty="0">
                <a:solidFill>
                  <a:schemeClr val="tx1"/>
                </a:solidFill>
                <a:latin typeface="+mj-lt"/>
                <a:ea typeface="+mj-ea"/>
                <a:cs typeface="+mj-cs"/>
              </a:rPr>
              <a:t>HYDROGEN SYSTEM BENEFITS</a:t>
            </a:r>
          </a:p>
        </p:txBody>
      </p:sp>
      <p:sp>
        <p:nvSpPr>
          <p:cNvPr id="5" name="Rectangle 4"/>
          <p:cNvSpPr/>
          <p:nvPr/>
        </p:nvSpPr>
        <p:spPr>
          <a:xfrm>
            <a:off x="3502477" y="5413785"/>
            <a:ext cx="18639973" cy="5786404"/>
          </a:xfrm>
          <a:prstGeom prst="rect">
            <a:avLst/>
          </a:prstGeom>
        </p:spPr>
        <p:txBody>
          <a:bodyPr vert="horz" lIns="91440" tIns="45720" rIns="91440" bIns="45720" rtlCol="0" anchor="ctr">
            <a:normAutofit lnSpcReduction="10000"/>
          </a:bodyPr>
          <a:lstStyle/>
          <a:p>
            <a:pPr marR="0">
              <a:lnSpc>
                <a:spcPct val="90000"/>
              </a:lnSpc>
              <a:spcAft>
                <a:spcPts val="700"/>
              </a:spcAft>
            </a:pPr>
            <a:r>
              <a:rPr lang="en-US" sz="3600" dirty="0"/>
              <a:t>Saving fuel expenses up to 30%</a:t>
            </a:r>
          </a:p>
          <a:p>
            <a:pPr marL="0" marR="0" indent="-228600">
              <a:lnSpc>
                <a:spcPct val="90000"/>
              </a:lnSpc>
              <a:spcAft>
                <a:spcPts val="700"/>
              </a:spcAft>
              <a:buFont typeface="Arial" panose="020B0604020202020204" pitchFamily="34" charset="0"/>
              <a:buChar char="•"/>
            </a:pPr>
            <a:endParaRPr lang="en-US" sz="3600" dirty="0"/>
          </a:p>
          <a:p>
            <a:pPr marR="0">
              <a:lnSpc>
                <a:spcPct val="90000"/>
              </a:lnSpc>
              <a:spcAft>
                <a:spcPts val="700"/>
              </a:spcAft>
            </a:pPr>
            <a:r>
              <a:rPr lang="en-US" sz="3600" dirty="0"/>
              <a:t>Reducing emissions up to 78%</a:t>
            </a:r>
          </a:p>
          <a:p>
            <a:pPr marL="0" marR="0" indent="-228600">
              <a:lnSpc>
                <a:spcPct val="90000"/>
              </a:lnSpc>
              <a:spcAft>
                <a:spcPts val="700"/>
              </a:spcAft>
              <a:buFont typeface="Arial" panose="020B0604020202020204" pitchFamily="34" charset="0"/>
              <a:buChar char="•"/>
            </a:pPr>
            <a:endParaRPr lang="en-US" sz="3600" dirty="0"/>
          </a:p>
          <a:p>
            <a:pPr marR="0">
              <a:lnSpc>
                <a:spcPct val="90000"/>
              </a:lnSpc>
              <a:spcAft>
                <a:spcPts val="700"/>
              </a:spcAft>
            </a:pPr>
            <a:r>
              <a:rPr lang="en-US" sz="3600" dirty="0"/>
              <a:t>Reducing engine wearing</a:t>
            </a:r>
          </a:p>
          <a:p>
            <a:pPr marL="0" marR="0" indent="-228600">
              <a:lnSpc>
                <a:spcPct val="90000"/>
              </a:lnSpc>
              <a:buFont typeface="Arial" panose="020B0604020202020204" pitchFamily="34" charset="0"/>
              <a:buChar char="•"/>
            </a:pPr>
            <a:endParaRPr lang="en-US" sz="3600" dirty="0"/>
          </a:p>
          <a:p>
            <a:pPr marR="0">
              <a:lnSpc>
                <a:spcPct val="90000"/>
              </a:lnSpc>
            </a:pPr>
            <a:r>
              <a:rPr lang="en-US" sz="3600" dirty="0"/>
              <a:t>Reducing engine noise</a:t>
            </a:r>
          </a:p>
          <a:p>
            <a:pPr marL="0" marR="0" indent="-228600">
              <a:lnSpc>
                <a:spcPct val="90000"/>
              </a:lnSpc>
              <a:buFont typeface="Arial" panose="020B0604020202020204" pitchFamily="34" charset="0"/>
              <a:buChar char="•"/>
            </a:pPr>
            <a:endParaRPr lang="en-US" sz="3600" dirty="0"/>
          </a:p>
          <a:p>
            <a:pPr marR="0">
              <a:lnSpc>
                <a:spcPct val="90000"/>
              </a:lnSpc>
              <a:spcAft>
                <a:spcPts val="420"/>
              </a:spcAft>
            </a:pPr>
            <a:r>
              <a:rPr lang="en-US" sz="3600" dirty="0"/>
              <a:t>Cleans the engine of carbon deposits</a:t>
            </a:r>
          </a:p>
          <a:p>
            <a:pPr marL="0" marR="0" indent="-228600">
              <a:lnSpc>
                <a:spcPct val="90000"/>
              </a:lnSpc>
              <a:spcAft>
                <a:spcPts val="420"/>
              </a:spcAft>
              <a:buFont typeface="Arial" panose="020B0604020202020204" pitchFamily="34" charset="0"/>
              <a:buChar char="•"/>
            </a:pPr>
            <a:endParaRPr lang="en-US" sz="3600" dirty="0"/>
          </a:p>
          <a:p>
            <a:pPr marR="0">
              <a:lnSpc>
                <a:spcPct val="90000"/>
              </a:lnSpc>
            </a:pPr>
            <a:r>
              <a:rPr lang="en-US" sz="3600" dirty="0"/>
              <a:t>Connectivity to our Fleet Management system at your request</a:t>
            </a:r>
          </a:p>
          <a:p>
            <a:pPr marL="0" marR="0" indent="-228600">
              <a:lnSpc>
                <a:spcPct val="90000"/>
              </a:lnSpc>
              <a:buFont typeface="Arial" panose="020B0604020202020204" pitchFamily="34" charset="0"/>
              <a:buChar char="•"/>
            </a:pPr>
            <a:endParaRPr lang="en-US" sz="3100" dirty="0"/>
          </a:p>
        </p:txBody>
      </p:sp>
      <p:cxnSp>
        <p:nvCxnSpPr>
          <p:cNvPr id="19" name="Straight Connector 18">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571625" y="12009838"/>
            <a:ext cx="1971675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D1ACDA9C-53FC-830C-F19B-8E38E6FACF10}"/>
              </a:ext>
            </a:extLst>
          </p:cNvPr>
          <p:cNvPicPr>
            <a:picLocks noChangeAspect="1"/>
          </p:cNvPicPr>
          <p:nvPr/>
        </p:nvPicPr>
        <p:blipFill>
          <a:blip r:embed="rId2"/>
          <a:stretch>
            <a:fillRect/>
          </a:stretch>
        </p:blipFill>
        <p:spPr>
          <a:xfrm>
            <a:off x="2549977" y="5051296"/>
            <a:ext cx="952500" cy="952500"/>
          </a:xfrm>
          <a:prstGeom prst="rect">
            <a:avLst/>
          </a:prstGeom>
        </p:spPr>
      </p:pic>
      <p:pic>
        <p:nvPicPr>
          <p:cNvPr id="18" name="Picture 17">
            <a:extLst>
              <a:ext uri="{FF2B5EF4-FFF2-40B4-BE49-F238E27FC236}">
                <a16:creationId xmlns:a16="http://schemas.microsoft.com/office/drawing/2014/main" id="{7B78B176-AA16-4F62-3C86-7235D0538B61}"/>
              </a:ext>
            </a:extLst>
          </p:cNvPr>
          <p:cNvPicPr>
            <a:picLocks noChangeAspect="1"/>
          </p:cNvPicPr>
          <p:nvPr/>
        </p:nvPicPr>
        <p:blipFill>
          <a:blip r:embed="rId3"/>
          <a:stretch>
            <a:fillRect/>
          </a:stretch>
        </p:blipFill>
        <p:spPr>
          <a:xfrm>
            <a:off x="2507794" y="6110307"/>
            <a:ext cx="952500" cy="952500"/>
          </a:xfrm>
          <a:prstGeom prst="rect">
            <a:avLst/>
          </a:prstGeom>
        </p:spPr>
      </p:pic>
      <p:pic>
        <p:nvPicPr>
          <p:cNvPr id="21" name="Picture 20">
            <a:extLst>
              <a:ext uri="{FF2B5EF4-FFF2-40B4-BE49-F238E27FC236}">
                <a16:creationId xmlns:a16="http://schemas.microsoft.com/office/drawing/2014/main" id="{E8CDD3FC-47E1-DD77-5709-0EE0AD494FD2}"/>
              </a:ext>
            </a:extLst>
          </p:cNvPr>
          <p:cNvPicPr>
            <a:picLocks noChangeAspect="1"/>
          </p:cNvPicPr>
          <p:nvPr/>
        </p:nvPicPr>
        <p:blipFill>
          <a:blip r:embed="rId4"/>
          <a:stretch>
            <a:fillRect/>
          </a:stretch>
        </p:blipFill>
        <p:spPr>
          <a:xfrm>
            <a:off x="2549977" y="7242949"/>
            <a:ext cx="952500" cy="952500"/>
          </a:xfrm>
          <a:prstGeom prst="rect">
            <a:avLst/>
          </a:prstGeom>
        </p:spPr>
      </p:pic>
      <p:pic>
        <p:nvPicPr>
          <p:cNvPr id="23" name="Picture 22">
            <a:extLst>
              <a:ext uri="{FF2B5EF4-FFF2-40B4-BE49-F238E27FC236}">
                <a16:creationId xmlns:a16="http://schemas.microsoft.com/office/drawing/2014/main" id="{55FC87F1-D7FB-7DD9-7A67-901622100DE3}"/>
              </a:ext>
            </a:extLst>
          </p:cNvPr>
          <p:cNvPicPr>
            <a:picLocks noChangeAspect="1"/>
          </p:cNvPicPr>
          <p:nvPr/>
        </p:nvPicPr>
        <p:blipFill>
          <a:blip r:embed="rId5"/>
          <a:stretch>
            <a:fillRect/>
          </a:stretch>
        </p:blipFill>
        <p:spPr>
          <a:xfrm>
            <a:off x="2549977" y="8174319"/>
            <a:ext cx="952500" cy="952500"/>
          </a:xfrm>
          <a:prstGeom prst="rect">
            <a:avLst/>
          </a:prstGeom>
        </p:spPr>
      </p:pic>
      <p:pic>
        <p:nvPicPr>
          <p:cNvPr id="25" name="Picture 24">
            <a:extLst>
              <a:ext uri="{FF2B5EF4-FFF2-40B4-BE49-F238E27FC236}">
                <a16:creationId xmlns:a16="http://schemas.microsoft.com/office/drawing/2014/main" id="{9B137E2D-3141-18B6-461C-44054140CD2D}"/>
              </a:ext>
            </a:extLst>
          </p:cNvPr>
          <p:cNvPicPr>
            <a:picLocks noChangeAspect="1"/>
          </p:cNvPicPr>
          <p:nvPr/>
        </p:nvPicPr>
        <p:blipFill>
          <a:blip r:embed="rId6"/>
          <a:stretch>
            <a:fillRect/>
          </a:stretch>
        </p:blipFill>
        <p:spPr>
          <a:xfrm>
            <a:off x="2599076" y="9121063"/>
            <a:ext cx="903401" cy="903401"/>
          </a:xfrm>
          <a:prstGeom prst="rect">
            <a:avLst/>
          </a:prstGeom>
        </p:spPr>
      </p:pic>
      <p:pic>
        <p:nvPicPr>
          <p:cNvPr id="27" name="Picture 26">
            <a:extLst>
              <a:ext uri="{FF2B5EF4-FFF2-40B4-BE49-F238E27FC236}">
                <a16:creationId xmlns:a16="http://schemas.microsoft.com/office/drawing/2014/main" id="{41870CEF-096A-61AC-81F4-BA5EF440E889}"/>
              </a:ext>
            </a:extLst>
          </p:cNvPr>
          <p:cNvPicPr>
            <a:picLocks noChangeAspect="1"/>
          </p:cNvPicPr>
          <p:nvPr/>
        </p:nvPicPr>
        <p:blipFill>
          <a:blip r:embed="rId7"/>
          <a:stretch>
            <a:fillRect/>
          </a:stretch>
        </p:blipFill>
        <p:spPr>
          <a:xfrm>
            <a:off x="2549977" y="10090914"/>
            <a:ext cx="952500" cy="952500"/>
          </a:xfrm>
          <a:prstGeom prst="rect">
            <a:avLst/>
          </a:prstGeom>
        </p:spPr>
      </p:pic>
      <p:pic>
        <p:nvPicPr>
          <p:cNvPr id="28" name="Picture 27">
            <a:extLst>
              <a:ext uri="{FF2B5EF4-FFF2-40B4-BE49-F238E27FC236}">
                <a16:creationId xmlns:a16="http://schemas.microsoft.com/office/drawing/2014/main" id="{40CCA6FA-57B3-881B-D645-5BB35A6FD066}"/>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foregroundMark x1="52215" y1="47030" x2="52215" y2="47030"/>
                        <a14:foregroundMark x1="45253" y1="46040" x2="45253" y2="46040"/>
                        <a14:foregroundMark x1="15823" y1="66832" x2="15823" y2="66832"/>
                        <a14:foregroundMark x1="28797" y1="74257" x2="28797" y2="74257"/>
                        <a14:foregroundMark x1="35759" y1="71782" x2="35759" y2="71782"/>
                        <a14:foregroundMark x1="55063" y1="72277" x2="55063" y2="72277"/>
                        <a14:foregroundMark x1="48734" y1="75248" x2="48734" y2="75248"/>
                        <a14:foregroundMark x1="66456" y1="70792" x2="66456" y2="70792"/>
                        <a14:foregroundMark x1="77215" y1="70297" x2="77215" y2="70297"/>
                        <a14:foregroundMark x1="53797" y1="68812" x2="53797" y2="68812"/>
                      </a14:backgroundRemoval>
                    </a14:imgEffect>
                  </a14:imgLayer>
                </a14:imgProps>
              </a:ext>
            </a:extLst>
          </a:blip>
          <a:stretch>
            <a:fillRect/>
          </a:stretch>
        </p:blipFill>
        <p:spPr>
          <a:xfrm>
            <a:off x="0" y="11392111"/>
            <a:ext cx="2045779" cy="130774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2854285" cy="1270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1073424" y="441738"/>
            <a:ext cx="20659725" cy="2656324"/>
          </a:xfrm>
          <a:prstGeom prst="rect">
            <a:avLst/>
          </a:prstGeom>
        </p:spPr>
        <p:txBody>
          <a:bodyPr vert="horz" lIns="91440" tIns="45720" rIns="91440" bIns="45720" rtlCol="0" anchor="b">
            <a:normAutofit/>
          </a:bodyPr>
          <a:lstStyle/>
          <a:p>
            <a:pPr marL="0" marR="0" indent="0">
              <a:lnSpc>
                <a:spcPct val="90000"/>
              </a:lnSpc>
              <a:spcBef>
                <a:spcPct val="0"/>
              </a:spcBef>
              <a:spcAft>
                <a:spcPts val="600"/>
              </a:spcAft>
            </a:pPr>
            <a:r>
              <a:rPr lang="en-US" sz="6600" b="1" dirty="0">
                <a:latin typeface="+mj-lt"/>
                <a:ea typeface="+mj-ea"/>
                <a:cs typeface="+mj-cs"/>
              </a:rPr>
              <a:t>PLUG AND PLAY</a:t>
            </a:r>
          </a:p>
        </p:txBody>
      </p:sp>
      <p:sp>
        <p:nvSpPr>
          <p:cNvPr id="2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3424" y="3113970"/>
            <a:ext cx="20574000" cy="33867"/>
          </a:xfrm>
          <a:custGeom>
            <a:avLst/>
            <a:gdLst>
              <a:gd name="csX0" fmla="*/ 0 w 20574000"/>
              <a:gd name="csY0" fmla="*/ 0 h 33867"/>
              <a:gd name="csX1" fmla="*/ 480060 w 20574000"/>
              <a:gd name="csY1" fmla="*/ 0 h 33867"/>
              <a:gd name="csX2" fmla="*/ 754380 w 20574000"/>
              <a:gd name="csY2" fmla="*/ 0 h 33867"/>
              <a:gd name="csX3" fmla="*/ 822960 w 20574000"/>
              <a:gd name="csY3" fmla="*/ 0 h 33867"/>
              <a:gd name="csX4" fmla="*/ 891540 w 20574000"/>
              <a:gd name="csY4" fmla="*/ 0 h 33867"/>
              <a:gd name="csX5" fmla="*/ 1165860 w 20574000"/>
              <a:gd name="csY5" fmla="*/ 0 h 33867"/>
              <a:gd name="csX6" fmla="*/ 1645920 w 20574000"/>
              <a:gd name="csY6" fmla="*/ 0 h 33867"/>
              <a:gd name="csX7" fmla="*/ 2537460 w 20574000"/>
              <a:gd name="csY7" fmla="*/ 0 h 33867"/>
              <a:gd name="csX8" fmla="*/ 2811780 w 20574000"/>
              <a:gd name="csY8" fmla="*/ 0 h 33867"/>
              <a:gd name="csX9" fmla="*/ 3497580 w 20574000"/>
              <a:gd name="csY9" fmla="*/ 0 h 33867"/>
              <a:gd name="csX10" fmla="*/ 4594860 w 20574000"/>
              <a:gd name="csY10" fmla="*/ 0 h 33867"/>
              <a:gd name="csX11" fmla="*/ 4869180 w 20574000"/>
              <a:gd name="csY11" fmla="*/ 0 h 33867"/>
              <a:gd name="csX12" fmla="*/ 5554980 w 20574000"/>
              <a:gd name="csY12" fmla="*/ 0 h 33867"/>
              <a:gd name="csX13" fmla="*/ 6240780 w 20574000"/>
              <a:gd name="csY13" fmla="*/ 0 h 33867"/>
              <a:gd name="csX14" fmla="*/ 6309360 w 20574000"/>
              <a:gd name="csY14" fmla="*/ 0 h 33867"/>
              <a:gd name="csX15" fmla="*/ 6583680 w 20574000"/>
              <a:gd name="csY15" fmla="*/ 0 h 33867"/>
              <a:gd name="csX16" fmla="*/ 6858000 w 20574000"/>
              <a:gd name="csY16" fmla="*/ 0 h 33867"/>
              <a:gd name="csX17" fmla="*/ 7543800 w 20574000"/>
              <a:gd name="csY17" fmla="*/ 0 h 33867"/>
              <a:gd name="csX18" fmla="*/ 8641080 w 20574000"/>
              <a:gd name="csY18" fmla="*/ 0 h 33867"/>
              <a:gd name="csX19" fmla="*/ 8915400 w 20574000"/>
              <a:gd name="csY19" fmla="*/ 0 h 33867"/>
              <a:gd name="csX20" fmla="*/ 10012680 w 20574000"/>
              <a:gd name="csY20" fmla="*/ 0 h 33867"/>
              <a:gd name="csX21" fmla="*/ 10287000 w 20574000"/>
              <a:gd name="csY21" fmla="*/ 0 h 33867"/>
              <a:gd name="csX22" fmla="*/ 10972800 w 20574000"/>
              <a:gd name="csY22" fmla="*/ 0 h 33867"/>
              <a:gd name="csX23" fmla="*/ 11247120 w 20574000"/>
              <a:gd name="csY23" fmla="*/ 0 h 33867"/>
              <a:gd name="csX24" fmla="*/ 11727180 w 20574000"/>
              <a:gd name="csY24" fmla="*/ 0 h 33867"/>
              <a:gd name="csX25" fmla="*/ 12412980 w 20574000"/>
              <a:gd name="csY25" fmla="*/ 0 h 33867"/>
              <a:gd name="csX26" fmla="*/ 13510260 w 20574000"/>
              <a:gd name="csY26" fmla="*/ 0 h 33867"/>
              <a:gd name="csX27" fmla="*/ 14401800 w 20574000"/>
              <a:gd name="csY27" fmla="*/ 0 h 33867"/>
              <a:gd name="csX28" fmla="*/ 14881860 w 20574000"/>
              <a:gd name="csY28" fmla="*/ 0 h 33867"/>
              <a:gd name="csX29" fmla="*/ 15156180 w 20574000"/>
              <a:gd name="csY29" fmla="*/ 0 h 33867"/>
              <a:gd name="csX30" fmla="*/ 16047720 w 20574000"/>
              <a:gd name="csY30" fmla="*/ 0 h 33867"/>
              <a:gd name="csX31" fmla="*/ 16527780 w 20574000"/>
              <a:gd name="csY31" fmla="*/ 0 h 33867"/>
              <a:gd name="csX32" fmla="*/ 17007840 w 20574000"/>
              <a:gd name="csY32" fmla="*/ 0 h 33867"/>
              <a:gd name="csX33" fmla="*/ 17076420 w 20574000"/>
              <a:gd name="csY33" fmla="*/ 0 h 33867"/>
              <a:gd name="csX34" fmla="*/ 18173700 w 20574000"/>
              <a:gd name="csY34" fmla="*/ 0 h 33867"/>
              <a:gd name="csX35" fmla="*/ 19065240 w 20574000"/>
              <a:gd name="csY35" fmla="*/ 0 h 33867"/>
              <a:gd name="csX36" fmla="*/ 19956780 w 20574000"/>
              <a:gd name="csY36" fmla="*/ 0 h 33867"/>
              <a:gd name="csX37" fmla="*/ 20574000 w 20574000"/>
              <a:gd name="csY37" fmla="*/ 0 h 33867"/>
              <a:gd name="csX38" fmla="*/ 20574000 w 20574000"/>
              <a:gd name="csY38" fmla="*/ 33867 h 33867"/>
              <a:gd name="csX39" fmla="*/ 19476720 w 20574000"/>
              <a:gd name="csY39" fmla="*/ 33867 h 33867"/>
              <a:gd name="csX40" fmla="*/ 18379440 w 20574000"/>
              <a:gd name="csY40" fmla="*/ 33867 h 33867"/>
              <a:gd name="csX41" fmla="*/ 18310860 w 20574000"/>
              <a:gd name="csY41" fmla="*/ 33867 h 33867"/>
              <a:gd name="csX42" fmla="*/ 17625060 w 20574000"/>
              <a:gd name="csY42" fmla="*/ 33867 h 33867"/>
              <a:gd name="csX43" fmla="*/ 16527780 w 20574000"/>
              <a:gd name="csY43" fmla="*/ 33867 h 33867"/>
              <a:gd name="csX44" fmla="*/ 16459200 w 20574000"/>
              <a:gd name="csY44" fmla="*/ 33867 h 33867"/>
              <a:gd name="csX45" fmla="*/ 15979140 w 20574000"/>
              <a:gd name="csY45" fmla="*/ 33867 h 33867"/>
              <a:gd name="csX46" fmla="*/ 15910560 w 20574000"/>
              <a:gd name="csY46" fmla="*/ 33867 h 33867"/>
              <a:gd name="csX47" fmla="*/ 15019020 w 20574000"/>
              <a:gd name="csY47" fmla="*/ 33867 h 33867"/>
              <a:gd name="csX48" fmla="*/ 14127480 w 20574000"/>
              <a:gd name="csY48" fmla="*/ 33867 h 33867"/>
              <a:gd name="csX49" fmla="*/ 13441680 w 20574000"/>
              <a:gd name="csY49" fmla="*/ 33867 h 33867"/>
              <a:gd name="csX50" fmla="*/ 13167360 w 20574000"/>
              <a:gd name="csY50" fmla="*/ 33867 h 33867"/>
              <a:gd name="csX51" fmla="*/ 12481560 w 20574000"/>
              <a:gd name="csY51" fmla="*/ 33867 h 33867"/>
              <a:gd name="csX52" fmla="*/ 11590020 w 20574000"/>
              <a:gd name="csY52" fmla="*/ 33867 h 33867"/>
              <a:gd name="csX53" fmla="*/ 10698480 w 20574000"/>
              <a:gd name="csY53" fmla="*/ 33867 h 33867"/>
              <a:gd name="csX54" fmla="*/ 10424160 w 20574000"/>
              <a:gd name="csY54" fmla="*/ 33867 h 33867"/>
              <a:gd name="csX55" fmla="*/ 9326880 w 20574000"/>
              <a:gd name="csY55" fmla="*/ 33867 h 33867"/>
              <a:gd name="csX56" fmla="*/ 9258300 w 20574000"/>
              <a:gd name="csY56" fmla="*/ 33867 h 33867"/>
              <a:gd name="csX57" fmla="*/ 8983980 w 20574000"/>
              <a:gd name="csY57" fmla="*/ 33867 h 33867"/>
              <a:gd name="csX58" fmla="*/ 8503920 w 20574000"/>
              <a:gd name="csY58" fmla="*/ 33867 h 33867"/>
              <a:gd name="csX59" fmla="*/ 7612380 w 20574000"/>
              <a:gd name="csY59" fmla="*/ 33867 h 33867"/>
              <a:gd name="csX60" fmla="*/ 6720840 w 20574000"/>
              <a:gd name="csY60" fmla="*/ 33867 h 33867"/>
              <a:gd name="csX61" fmla="*/ 5623560 w 20574000"/>
              <a:gd name="csY61" fmla="*/ 33867 h 33867"/>
              <a:gd name="csX62" fmla="*/ 4526280 w 20574000"/>
              <a:gd name="csY62" fmla="*/ 33867 h 33867"/>
              <a:gd name="csX63" fmla="*/ 3634740 w 20574000"/>
              <a:gd name="csY63" fmla="*/ 33867 h 33867"/>
              <a:gd name="csX64" fmla="*/ 2948940 w 20574000"/>
              <a:gd name="csY64" fmla="*/ 33867 h 33867"/>
              <a:gd name="csX65" fmla="*/ 2674620 w 20574000"/>
              <a:gd name="csY65" fmla="*/ 33867 h 33867"/>
              <a:gd name="csX66" fmla="*/ 1783080 w 20574000"/>
              <a:gd name="csY66" fmla="*/ 33867 h 33867"/>
              <a:gd name="csX67" fmla="*/ 891540 w 20574000"/>
              <a:gd name="csY67" fmla="*/ 33867 h 33867"/>
              <a:gd name="csX68" fmla="*/ 617220 w 20574000"/>
              <a:gd name="csY68" fmla="*/ 33867 h 33867"/>
              <a:gd name="csX69" fmla="*/ 0 w 20574000"/>
              <a:gd name="csY69" fmla="*/ 33867 h 33867"/>
              <a:gd name="csX70" fmla="*/ 0 w 20574000"/>
              <a:gd name="csY70" fmla="*/ 0 h 33867"/>
              <a:gd name="csX0" fmla="*/ 0 w 20574000"/>
              <a:gd name="csY0" fmla="*/ 0 h 33867"/>
              <a:gd name="csX1" fmla="*/ 274320 w 20574000"/>
              <a:gd name="csY1" fmla="*/ 0 h 33867"/>
              <a:gd name="csX2" fmla="*/ 342900 w 20574000"/>
              <a:gd name="csY2" fmla="*/ 0 h 33867"/>
              <a:gd name="csX3" fmla="*/ 617220 w 20574000"/>
              <a:gd name="csY3" fmla="*/ 0 h 33867"/>
              <a:gd name="csX4" fmla="*/ 1303020 w 20574000"/>
              <a:gd name="csY4" fmla="*/ 0 h 33867"/>
              <a:gd name="csX5" fmla="*/ 2194560 w 20574000"/>
              <a:gd name="csY5" fmla="*/ 0 h 33867"/>
              <a:gd name="csX6" fmla="*/ 3291840 w 20574000"/>
              <a:gd name="csY6" fmla="*/ 0 h 33867"/>
              <a:gd name="csX7" fmla="*/ 4389120 w 20574000"/>
              <a:gd name="csY7" fmla="*/ 0 h 33867"/>
              <a:gd name="csX8" fmla="*/ 4869180 w 20574000"/>
              <a:gd name="csY8" fmla="*/ 0 h 33867"/>
              <a:gd name="csX9" fmla="*/ 5760720 w 20574000"/>
              <a:gd name="csY9" fmla="*/ 0 h 33867"/>
              <a:gd name="csX10" fmla="*/ 6446520 w 20574000"/>
              <a:gd name="csY10" fmla="*/ 0 h 33867"/>
              <a:gd name="csX11" fmla="*/ 6926580 w 20574000"/>
              <a:gd name="csY11" fmla="*/ 0 h 33867"/>
              <a:gd name="csX12" fmla="*/ 7818120 w 20574000"/>
              <a:gd name="csY12" fmla="*/ 0 h 33867"/>
              <a:gd name="csX13" fmla="*/ 7886700 w 20574000"/>
              <a:gd name="csY13" fmla="*/ 0 h 33867"/>
              <a:gd name="csX14" fmla="*/ 8366760 w 20574000"/>
              <a:gd name="csY14" fmla="*/ 0 h 33867"/>
              <a:gd name="csX15" fmla="*/ 9052560 w 20574000"/>
              <a:gd name="csY15" fmla="*/ 0 h 33867"/>
              <a:gd name="csX16" fmla="*/ 9944100 w 20574000"/>
              <a:gd name="csY16" fmla="*/ 0 h 33867"/>
              <a:gd name="csX17" fmla="*/ 10629900 w 20574000"/>
              <a:gd name="csY17" fmla="*/ 0 h 33867"/>
              <a:gd name="csX18" fmla="*/ 11727180 w 20574000"/>
              <a:gd name="csY18" fmla="*/ 0 h 33867"/>
              <a:gd name="csX19" fmla="*/ 11795760 w 20574000"/>
              <a:gd name="csY19" fmla="*/ 0 h 33867"/>
              <a:gd name="csX20" fmla="*/ 12481560 w 20574000"/>
              <a:gd name="csY20" fmla="*/ 0 h 33867"/>
              <a:gd name="csX21" fmla="*/ 12550140 w 20574000"/>
              <a:gd name="csY21" fmla="*/ 0 h 33867"/>
              <a:gd name="csX22" fmla="*/ 13647420 w 20574000"/>
              <a:gd name="csY22" fmla="*/ 0 h 33867"/>
              <a:gd name="csX23" fmla="*/ 13921740 w 20574000"/>
              <a:gd name="csY23" fmla="*/ 0 h 33867"/>
              <a:gd name="csX24" fmla="*/ 13990320 w 20574000"/>
              <a:gd name="csY24" fmla="*/ 0 h 33867"/>
              <a:gd name="csX25" fmla="*/ 14676120 w 20574000"/>
              <a:gd name="csY25" fmla="*/ 0 h 33867"/>
              <a:gd name="csX26" fmla="*/ 14950440 w 20574000"/>
              <a:gd name="csY26" fmla="*/ 0 h 33867"/>
              <a:gd name="csX27" fmla="*/ 15841980 w 20574000"/>
              <a:gd name="csY27" fmla="*/ 0 h 33867"/>
              <a:gd name="csX28" fmla="*/ 16116300 w 20574000"/>
              <a:gd name="csY28" fmla="*/ 0 h 33867"/>
              <a:gd name="csX29" fmla="*/ 17213580 w 20574000"/>
              <a:gd name="csY29" fmla="*/ 0 h 33867"/>
              <a:gd name="csX30" fmla="*/ 17487900 w 20574000"/>
              <a:gd name="csY30" fmla="*/ 0 h 33867"/>
              <a:gd name="csX31" fmla="*/ 17762220 w 20574000"/>
              <a:gd name="csY31" fmla="*/ 0 h 33867"/>
              <a:gd name="csX32" fmla="*/ 18653760 w 20574000"/>
              <a:gd name="csY32" fmla="*/ 0 h 33867"/>
              <a:gd name="csX33" fmla="*/ 19751040 w 20574000"/>
              <a:gd name="csY33" fmla="*/ 0 h 33867"/>
              <a:gd name="csX34" fmla="*/ 19819620 w 20574000"/>
              <a:gd name="csY34" fmla="*/ 0 h 33867"/>
              <a:gd name="csX35" fmla="*/ 20574000 w 20574000"/>
              <a:gd name="csY35" fmla="*/ 0 h 33867"/>
              <a:gd name="csX36" fmla="*/ 20574000 w 20574000"/>
              <a:gd name="csY36" fmla="*/ 33867 h 33867"/>
              <a:gd name="csX37" fmla="*/ 19888200 w 20574000"/>
              <a:gd name="csY37" fmla="*/ 33867 h 33867"/>
              <a:gd name="csX38" fmla="*/ 19202400 w 20574000"/>
              <a:gd name="csY38" fmla="*/ 33867 h 33867"/>
              <a:gd name="csX39" fmla="*/ 18105120 w 20574000"/>
              <a:gd name="csY39" fmla="*/ 33867 h 33867"/>
              <a:gd name="csX40" fmla="*/ 17625060 w 20574000"/>
              <a:gd name="csY40" fmla="*/ 33867 h 33867"/>
              <a:gd name="csX41" fmla="*/ 17556480 w 20574000"/>
              <a:gd name="csY41" fmla="*/ 33867 h 33867"/>
              <a:gd name="csX42" fmla="*/ 17487900 w 20574000"/>
              <a:gd name="csY42" fmla="*/ 33867 h 33867"/>
              <a:gd name="csX43" fmla="*/ 16596360 w 20574000"/>
              <a:gd name="csY43" fmla="*/ 33867 h 33867"/>
              <a:gd name="csX44" fmla="*/ 15910560 w 20574000"/>
              <a:gd name="csY44" fmla="*/ 33867 h 33867"/>
              <a:gd name="csX45" fmla="*/ 14813280 w 20574000"/>
              <a:gd name="csY45" fmla="*/ 33867 h 33867"/>
              <a:gd name="csX46" fmla="*/ 14127480 w 20574000"/>
              <a:gd name="csY46" fmla="*/ 33867 h 33867"/>
              <a:gd name="csX47" fmla="*/ 13235940 w 20574000"/>
              <a:gd name="csY47" fmla="*/ 33867 h 33867"/>
              <a:gd name="csX48" fmla="*/ 12550140 w 20574000"/>
              <a:gd name="csY48" fmla="*/ 33867 h 33867"/>
              <a:gd name="csX49" fmla="*/ 11864340 w 20574000"/>
              <a:gd name="csY49" fmla="*/ 33867 h 33867"/>
              <a:gd name="csX50" fmla="*/ 11384280 w 20574000"/>
              <a:gd name="csY50" fmla="*/ 33867 h 33867"/>
              <a:gd name="csX51" fmla="*/ 10492740 w 20574000"/>
              <a:gd name="csY51" fmla="*/ 33867 h 33867"/>
              <a:gd name="csX52" fmla="*/ 9806940 w 20574000"/>
              <a:gd name="csY52" fmla="*/ 33867 h 33867"/>
              <a:gd name="csX53" fmla="*/ 8915400 w 20574000"/>
              <a:gd name="csY53" fmla="*/ 33867 h 33867"/>
              <a:gd name="csX54" fmla="*/ 8641080 w 20574000"/>
              <a:gd name="csY54" fmla="*/ 33867 h 33867"/>
              <a:gd name="csX55" fmla="*/ 8161020 w 20574000"/>
              <a:gd name="csY55" fmla="*/ 33867 h 33867"/>
              <a:gd name="csX56" fmla="*/ 7269480 w 20574000"/>
              <a:gd name="csY56" fmla="*/ 33867 h 33867"/>
              <a:gd name="csX57" fmla="*/ 6583680 w 20574000"/>
              <a:gd name="csY57" fmla="*/ 33867 h 33867"/>
              <a:gd name="csX58" fmla="*/ 6515100 w 20574000"/>
              <a:gd name="csY58" fmla="*/ 33867 h 33867"/>
              <a:gd name="csX59" fmla="*/ 5623560 w 20574000"/>
              <a:gd name="csY59" fmla="*/ 33867 h 33867"/>
              <a:gd name="csX60" fmla="*/ 5143500 w 20574000"/>
              <a:gd name="csY60" fmla="*/ 33867 h 33867"/>
              <a:gd name="csX61" fmla="*/ 4046220 w 20574000"/>
              <a:gd name="csY61" fmla="*/ 33867 h 33867"/>
              <a:gd name="csX62" fmla="*/ 3977640 w 20574000"/>
              <a:gd name="csY62" fmla="*/ 33867 h 33867"/>
              <a:gd name="csX63" fmla="*/ 3086100 w 20574000"/>
              <a:gd name="csY63" fmla="*/ 33867 h 33867"/>
              <a:gd name="csX64" fmla="*/ 2606040 w 20574000"/>
              <a:gd name="csY64" fmla="*/ 33867 h 33867"/>
              <a:gd name="csX65" fmla="*/ 1714500 w 20574000"/>
              <a:gd name="csY65" fmla="*/ 33867 h 33867"/>
              <a:gd name="csX66" fmla="*/ 1440180 w 20574000"/>
              <a:gd name="csY66" fmla="*/ 33867 h 33867"/>
              <a:gd name="csX67" fmla="*/ 1165860 w 20574000"/>
              <a:gd name="csY67" fmla="*/ 33867 h 33867"/>
              <a:gd name="csX68" fmla="*/ 685800 w 20574000"/>
              <a:gd name="csY68" fmla="*/ 33867 h 33867"/>
              <a:gd name="csX69" fmla="*/ 0 w 20574000"/>
              <a:gd name="csY69" fmla="*/ 33867 h 33867"/>
              <a:gd name="csX70" fmla="*/ 0 w 20574000"/>
              <a:gd name="csY70" fmla="*/ 0 h 3386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Lst>
            <a:rect l="l" t="t" r="r" b="b"/>
            <a:pathLst>
              <a:path w="20574000" h="33867" fill="none" extrusionOk="0">
                <a:moveTo>
                  <a:pt x="0" y="0"/>
                </a:moveTo>
                <a:cubicBezTo>
                  <a:pt x="224257" y="11590"/>
                  <a:pt x="295616" y="-3774"/>
                  <a:pt x="480060" y="0"/>
                </a:cubicBezTo>
                <a:cubicBezTo>
                  <a:pt x="637169" y="1478"/>
                  <a:pt x="663821" y="-3706"/>
                  <a:pt x="754380" y="0"/>
                </a:cubicBezTo>
                <a:cubicBezTo>
                  <a:pt x="843619" y="7354"/>
                  <a:pt x="784607" y="6468"/>
                  <a:pt x="822960" y="0"/>
                </a:cubicBezTo>
                <a:cubicBezTo>
                  <a:pt x="853733" y="-703"/>
                  <a:pt x="873430" y="-432"/>
                  <a:pt x="891540" y="0"/>
                </a:cubicBezTo>
                <a:cubicBezTo>
                  <a:pt x="899650" y="-9221"/>
                  <a:pt x="1005074" y="-5558"/>
                  <a:pt x="1165860" y="0"/>
                </a:cubicBezTo>
                <a:cubicBezTo>
                  <a:pt x="1302903" y="21586"/>
                  <a:pt x="1455741" y="-18321"/>
                  <a:pt x="1645920" y="0"/>
                </a:cubicBezTo>
                <a:cubicBezTo>
                  <a:pt x="1828988" y="-38707"/>
                  <a:pt x="2083956" y="-68004"/>
                  <a:pt x="2537460" y="0"/>
                </a:cubicBezTo>
                <a:cubicBezTo>
                  <a:pt x="2959067" y="21249"/>
                  <a:pt x="2684851" y="13787"/>
                  <a:pt x="2811780" y="0"/>
                </a:cubicBezTo>
                <a:cubicBezTo>
                  <a:pt x="2942028" y="-22100"/>
                  <a:pt x="3365659" y="665"/>
                  <a:pt x="3497580" y="0"/>
                </a:cubicBezTo>
                <a:cubicBezTo>
                  <a:pt x="3656005" y="2673"/>
                  <a:pt x="4201565" y="-13517"/>
                  <a:pt x="4594860" y="0"/>
                </a:cubicBezTo>
                <a:cubicBezTo>
                  <a:pt x="5024966" y="12683"/>
                  <a:pt x="4716617" y="-12609"/>
                  <a:pt x="4869180" y="0"/>
                </a:cubicBezTo>
                <a:cubicBezTo>
                  <a:pt x="5011039" y="50606"/>
                  <a:pt x="5280666" y="-35518"/>
                  <a:pt x="5554980" y="0"/>
                </a:cubicBezTo>
                <a:cubicBezTo>
                  <a:pt x="5835302" y="32898"/>
                  <a:pt x="6072977" y="-21876"/>
                  <a:pt x="6240780" y="0"/>
                </a:cubicBezTo>
                <a:cubicBezTo>
                  <a:pt x="6402951" y="-3827"/>
                  <a:pt x="6295772" y="3787"/>
                  <a:pt x="6309360" y="0"/>
                </a:cubicBezTo>
                <a:cubicBezTo>
                  <a:pt x="6315972" y="-5521"/>
                  <a:pt x="6458605" y="-5135"/>
                  <a:pt x="6583680" y="0"/>
                </a:cubicBezTo>
                <a:cubicBezTo>
                  <a:pt x="6730608" y="-3964"/>
                  <a:pt x="6795531" y="-15610"/>
                  <a:pt x="6858000" y="0"/>
                </a:cubicBezTo>
                <a:cubicBezTo>
                  <a:pt x="6937588" y="2633"/>
                  <a:pt x="7322213" y="15226"/>
                  <a:pt x="7543800" y="0"/>
                </a:cubicBezTo>
                <a:cubicBezTo>
                  <a:pt x="7743002" y="-30581"/>
                  <a:pt x="8194350" y="-94029"/>
                  <a:pt x="8641080" y="0"/>
                </a:cubicBezTo>
                <a:cubicBezTo>
                  <a:pt x="9092318" y="64119"/>
                  <a:pt x="8814557" y="35718"/>
                  <a:pt x="8915400" y="0"/>
                </a:cubicBezTo>
                <a:cubicBezTo>
                  <a:pt x="9065086" y="31334"/>
                  <a:pt x="9631417" y="13146"/>
                  <a:pt x="10012680" y="0"/>
                </a:cubicBezTo>
                <a:cubicBezTo>
                  <a:pt x="10407541" y="-49818"/>
                  <a:pt x="10216809" y="2469"/>
                  <a:pt x="10287000" y="0"/>
                </a:cubicBezTo>
                <a:cubicBezTo>
                  <a:pt x="10328580" y="-14330"/>
                  <a:pt x="10642210" y="65801"/>
                  <a:pt x="10972800" y="0"/>
                </a:cubicBezTo>
                <a:cubicBezTo>
                  <a:pt x="11306500" y="-21803"/>
                  <a:pt x="11151186" y="13617"/>
                  <a:pt x="11247120" y="0"/>
                </a:cubicBezTo>
                <a:cubicBezTo>
                  <a:pt x="11304575" y="-20340"/>
                  <a:pt x="11474067" y="1879"/>
                  <a:pt x="11727180" y="0"/>
                </a:cubicBezTo>
                <a:cubicBezTo>
                  <a:pt x="11952815" y="-28684"/>
                  <a:pt x="12087389" y="23905"/>
                  <a:pt x="12412980" y="0"/>
                </a:cubicBezTo>
                <a:cubicBezTo>
                  <a:pt x="12748180" y="-43782"/>
                  <a:pt x="13230668" y="39098"/>
                  <a:pt x="13510260" y="0"/>
                </a:cubicBezTo>
                <a:cubicBezTo>
                  <a:pt x="13837130" y="-46764"/>
                  <a:pt x="14098935" y="4679"/>
                  <a:pt x="14401800" y="0"/>
                </a:cubicBezTo>
                <a:cubicBezTo>
                  <a:pt x="14700271" y="7394"/>
                  <a:pt x="14683562" y="697"/>
                  <a:pt x="14881860" y="0"/>
                </a:cubicBezTo>
                <a:cubicBezTo>
                  <a:pt x="15080327" y="-1554"/>
                  <a:pt x="15071926" y="8508"/>
                  <a:pt x="15156180" y="0"/>
                </a:cubicBezTo>
                <a:cubicBezTo>
                  <a:pt x="15222773" y="-16474"/>
                  <a:pt x="15855416" y="30876"/>
                  <a:pt x="16047720" y="0"/>
                </a:cubicBezTo>
                <a:cubicBezTo>
                  <a:pt x="16247728" y="-27343"/>
                  <a:pt x="16307974" y="9536"/>
                  <a:pt x="16527780" y="0"/>
                </a:cubicBezTo>
                <a:cubicBezTo>
                  <a:pt x="16771531" y="-91"/>
                  <a:pt x="16902864" y="19414"/>
                  <a:pt x="17007840" y="0"/>
                </a:cubicBezTo>
                <a:cubicBezTo>
                  <a:pt x="17144298" y="-14689"/>
                  <a:pt x="17051065" y="5144"/>
                  <a:pt x="17076420" y="0"/>
                </a:cubicBezTo>
                <a:cubicBezTo>
                  <a:pt x="17044860" y="-25840"/>
                  <a:pt x="17910253" y="-57688"/>
                  <a:pt x="18173700" y="0"/>
                </a:cubicBezTo>
                <a:cubicBezTo>
                  <a:pt x="18495294" y="64127"/>
                  <a:pt x="18675502" y="-50409"/>
                  <a:pt x="19065240" y="0"/>
                </a:cubicBezTo>
                <a:cubicBezTo>
                  <a:pt x="19429484" y="44175"/>
                  <a:pt x="19765605" y="22625"/>
                  <a:pt x="19956780" y="0"/>
                </a:cubicBezTo>
                <a:cubicBezTo>
                  <a:pt x="20146502" y="14495"/>
                  <a:pt x="20314248" y="-2346"/>
                  <a:pt x="20574000" y="0"/>
                </a:cubicBezTo>
                <a:cubicBezTo>
                  <a:pt x="20575363" y="8222"/>
                  <a:pt x="20574097" y="24990"/>
                  <a:pt x="20574000" y="33867"/>
                </a:cubicBezTo>
                <a:cubicBezTo>
                  <a:pt x="20240077" y="51755"/>
                  <a:pt x="19950405" y="59945"/>
                  <a:pt x="19476720" y="33867"/>
                </a:cubicBezTo>
                <a:cubicBezTo>
                  <a:pt x="19009943" y="-3599"/>
                  <a:pt x="18803862" y="62612"/>
                  <a:pt x="18379440" y="33867"/>
                </a:cubicBezTo>
                <a:cubicBezTo>
                  <a:pt x="17972553" y="41701"/>
                  <a:pt x="18325353" y="32194"/>
                  <a:pt x="18310860" y="33867"/>
                </a:cubicBezTo>
                <a:cubicBezTo>
                  <a:pt x="18308180" y="57922"/>
                  <a:pt x="17841204" y="17239"/>
                  <a:pt x="17625060" y="33867"/>
                </a:cubicBezTo>
                <a:cubicBezTo>
                  <a:pt x="17420296" y="41189"/>
                  <a:pt x="16775542" y="-10868"/>
                  <a:pt x="16527780" y="33867"/>
                </a:cubicBezTo>
                <a:cubicBezTo>
                  <a:pt x="16270744" y="44323"/>
                  <a:pt x="16478184" y="35535"/>
                  <a:pt x="16459200" y="33867"/>
                </a:cubicBezTo>
                <a:cubicBezTo>
                  <a:pt x="16425136" y="58733"/>
                  <a:pt x="16216982" y="67673"/>
                  <a:pt x="15979140" y="33867"/>
                </a:cubicBezTo>
                <a:cubicBezTo>
                  <a:pt x="15747449" y="15648"/>
                  <a:pt x="15929493" y="34291"/>
                  <a:pt x="15910560" y="33867"/>
                </a:cubicBezTo>
                <a:cubicBezTo>
                  <a:pt x="15883683" y="27164"/>
                  <a:pt x="15283705" y="-13684"/>
                  <a:pt x="15019020" y="33867"/>
                </a:cubicBezTo>
                <a:cubicBezTo>
                  <a:pt x="14775001" y="65181"/>
                  <a:pt x="14396818" y="-24207"/>
                  <a:pt x="14127480" y="33867"/>
                </a:cubicBezTo>
                <a:cubicBezTo>
                  <a:pt x="13809488" y="86680"/>
                  <a:pt x="13616120" y="37320"/>
                  <a:pt x="13441680" y="33867"/>
                </a:cubicBezTo>
                <a:cubicBezTo>
                  <a:pt x="13275052" y="10641"/>
                  <a:pt x="13265794" y="42736"/>
                  <a:pt x="13167360" y="33867"/>
                </a:cubicBezTo>
                <a:cubicBezTo>
                  <a:pt x="13076797" y="-15559"/>
                  <a:pt x="12679988" y="66911"/>
                  <a:pt x="12481560" y="33867"/>
                </a:cubicBezTo>
                <a:cubicBezTo>
                  <a:pt x="12307072" y="36272"/>
                  <a:pt x="11927799" y="72529"/>
                  <a:pt x="11590020" y="33867"/>
                </a:cubicBezTo>
                <a:cubicBezTo>
                  <a:pt x="11281736" y="-2838"/>
                  <a:pt x="11132431" y="73509"/>
                  <a:pt x="10698480" y="33867"/>
                </a:cubicBezTo>
                <a:cubicBezTo>
                  <a:pt x="10262039" y="-18461"/>
                  <a:pt x="10564179" y="14616"/>
                  <a:pt x="10424160" y="33867"/>
                </a:cubicBezTo>
                <a:cubicBezTo>
                  <a:pt x="10284425" y="20230"/>
                  <a:pt x="9816467" y="36634"/>
                  <a:pt x="9326880" y="33867"/>
                </a:cubicBezTo>
                <a:cubicBezTo>
                  <a:pt x="8852423" y="54206"/>
                  <a:pt x="9276477" y="31787"/>
                  <a:pt x="9258300" y="33867"/>
                </a:cubicBezTo>
                <a:cubicBezTo>
                  <a:pt x="9234370" y="44093"/>
                  <a:pt x="9054399" y="36189"/>
                  <a:pt x="8983980" y="33867"/>
                </a:cubicBezTo>
                <a:cubicBezTo>
                  <a:pt x="8926553" y="26893"/>
                  <a:pt x="8748263" y="15685"/>
                  <a:pt x="8503920" y="33867"/>
                </a:cubicBezTo>
                <a:cubicBezTo>
                  <a:pt x="8245132" y="55861"/>
                  <a:pt x="7919507" y="57358"/>
                  <a:pt x="7612380" y="33867"/>
                </a:cubicBezTo>
                <a:cubicBezTo>
                  <a:pt x="7246217" y="68334"/>
                  <a:pt x="7050587" y="13382"/>
                  <a:pt x="6720840" y="33867"/>
                </a:cubicBezTo>
                <a:cubicBezTo>
                  <a:pt x="6345400" y="52588"/>
                  <a:pt x="5847240" y="-39712"/>
                  <a:pt x="5623560" y="33867"/>
                </a:cubicBezTo>
                <a:cubicBezTo>
                  <a:pt x="5448588" y="20533"/>
                  <a:pt x="5034784" y="-75510"/>
                  <a:pt x="4526280" y="33867"/>
                </a:cubicBezTo>
                <a:cubicBezTo>
                  <a:pt x="4035836" y="80979"/>
                  <a:pt x="4039883" y="27018"/>
                  <a:pt x="3634740" y="33867"/>
                </a:cubicBezTo>
                <a:cubicBezTo>
                  <a:pt x="3229395" y="36251"/>
                  <a:pt x="3180317" y="22258"/>
                  <a:pt x="2948940" y="33867"/>
                </a:cubicBezTo>
                <a:cubicBezTo>
                  <a:pt x="2715981" y="44225"/>
                  <a:pt x="2731746" y="30808"/>
                  <a:pt x="2674620" y="33867"/>
                </a:cubicBezTo>
                <a:cubicBezTo>
                  <a:pt x="2632795" y="42170"/>
                  <a:pt x="2075801" y="22169"/>
                  <a:pt x="1783080" y="33867"/>
                </a:cubicBezTo>
                <a:cubicBezTo>
                  <a:pt x="1493132" y="42226"/>
                  <a:pt x="1176928" y="62295"/>
                  <a:pt x="891540" y="33867"/>
                </a:cubicBezTo>
                <a:cubicBezTo>
                  <a:pt x="539729" y="5219"/>
                  <a:pt x="738712" y="14217"/>
                  <a:pt x="617220" y="33867"/>
                </a:cubicBezTo>
                <a:cubicBezTo>
                  <a:pt x="524260" y="60714"/>
                  <a:pt x="238804" y="42682"/>
                  <a:pt x="0" y="33867"/>
                </a:cubicBezTo>
                <a:cubicBezTo>
                  <a:pt x="441" y="20822"/>
                  <a:pt x="-1742" y="8995"/>
                  <a:pt x="0" y="0"/>
                </a:cubicBezTo>
                <a:close/>
              </a:path>
              <a:path w="20574000" h="33867" stroke="0" extrusionOk="0">
                <a:moveTo>
                  <a:pt x="0" y="0"/>
                </a:moveTo>
                <a:cubicBezTo>
                  <a:pt x="129422" y="-7304"/>
                  <a:pt x="192002" y="-23624"/>
                  <a:pt x="274320" y="0"/>
                </a:cubicBezTo>
                <a:cubicBezTo>
                  <a:pt x="361734" y="9612"/>
                  <a:pt x="318259" y="-2206"/>
                  <a:pt x="342900" y="0"/>
                </a:cubicBezTo>
                <a:cubicBezTo>
                  <a:pt x="381459" y="3079"/>
                  <a:pt x="507063" y="2303"/>
                  <a:pt x="617220" y="0"/>
                </a:cubicBezTo>
                <a:cubicBezTo>
                  <a:pt x="771271" y="23402"/>
                  <a:pt x="1009021" y="47582"/>
                  <a:pt x="1303020" y="0"/>
                </a:cubicBezTo>
                <a:cubicBezTo>
                  <a:pt x="1540737" y="-30186"/>
                  <a:pt x="2046804" y="-19723"/>
                  <a:pt x="2194560" y="0"/>
                </a:cubicBezTo>
                <a:cubicBezTo>
                  <a:pt x="2367459" y="23429"/>
                  <a:pt x="3109023" y="-15720"/>
                  <a:pt x="3291840" y="0"/>
                </a:cubicBezTo>
                <a:cubicBezTo>
                  <a:pt x="3513456" y="54458"/>
                  <a:pt x="4125217" y="-26352"/>
                  <a:pt x="4389120" y="0"/>
                </a:cubicBezTo>
                <a:cubicBezTo>
                  <a:pt x="4691254" y="-24573"/>
                  <a:pt x="4628624" y="-8144"/>
                  <a:pt x="4869180" y="0"/>
                </a:cubicBezTo>
                <a:cubicBezTo>
                  <a:pt x="5157516" y="23400"/>
                  <a:pt x="5334969" y="33711"/>
                  <a:pt x="5760720" y="0"/>
                </a:cubicBezTo>
                <a:cubicBezTo>
                  <a:pt x="6200490" y="4010"/>
                  <a:pt x="6151576" y="-16325"/>
                  <a:pt x="6446520" y="0"/>
                </a:cubicBezTo>
                <a:cubicBezTo>
                  <a:pt x="6736117" y="10800"/>
                  <a:pt x="6791711" y="-7421"/>
                  <a:pt x="6926580" y="0"/>
                </a:cubicBezTo>
                <a:cubicBezTo>
                  <a:pt x="7098707" y="6993"/>
                  <a:pt x="7653744" y="-11442"/>
                  <a:pt x="7818120" y="0"/>
                </a:cubicBezTo>
                <a:cubicBezTo>
                  <a:pt x="8009486" y="-7368"/>
                  <a:pt x="7859240" y="-4885"/>
                  <a:pt x="7886700" y="0"/>
                </a:cubicBezTo>
                <a:cubicBezTo>
                  <a:pt x="7881212" y="-20156"/>
                  <a:pt x="8166363" y="-14779"/>
                  <a:pt x="8366760" y="0"/>
                </a:cubicBezTo>
                <a:cubicBezTo>
                  <a:pt x="8494726" y="-33361"/>
                  <a:pt x="8753218" y="62180"/>
                  <a:pt x="9052560" y="0"/>
                </a:cubicBezTo>
                <a:cubicBezTo>
                  <a:pt x="9342949" y="-21304"/>
                  <a:pt x="9570975" y="18498"/>
                  <a:pt x="9944100" y="0"/>
                </a:cubicBezTo>
                <a:cubicBezTo>
                  <a:pt x="10319842" y="-19095"/>
                  <a:pt x="10300797" y="13468"/>
                  <a:pt x="10629900" y="0"/>
                </a:cubicBezTo>
                <a:cubicBezTo>
                  <a:pt x="10961544" y="-37284"/>
                  <a:pt x="11302375" y="5949"/>
                  <a:pt x="11727180" y="0"/>
                </a:cubicBezTo>
                <a:cubicBezTo>
                  <a:pt x="12130850" y="-24780"/>
                  <a:pt x="11772938" y="-274"/>
                  <a:pt x="11795760" y="0"/>
                </a:cubicBezTo>
                <a:cubicBezTo>
                  <a:pt x="11759654" y="7542"/>
                  <a:pt x="12240367" y="4994"/>
                  <a:pt x="12481560" y="0"/>
                </a:cubicBezTo>
                <a:cubicBezTo>
                  <a:pt x="12784331" y="-3909"/>
                  <a:pt x="12519521" y="-3470"/>
                  <a:pt x="12550140" y="0"/>
                </a:cubicBezTo>
                <a:cubicBezTo>
                  <a:pt x="12637722" y="1640"/>
                  <a:pt x="13198720" y="-6319"/>
                  <a:pt x="13647420" y="0"/>
                </a:cubicBezTo>
                <a:cubicBezTo>
                  <a:pt x="14099533" y="-19261"/>
                  <a:pt x="13846519" y="8612"/>
                  <a:pt x="13921740" y="0"/>
                </a:cubicBezTo>
                <a:cubicBezTo>
                  <a:pt x="13989736" y="-1410"/>
                  <a:pt x="13972080" y="-141"/>
                  <a:pt x="13990320" y="0"/>
                </a:cubicBezTo>
                <a:cubicBezTo>
                  <a:pt x="14011172" y="20289"/>
                  <a:pt x="14378104" y="15053"/>
                  <a:pt x="14676120" y="0"/>
                </a:cubicBezTo>
                <a:cubicBezTo>
                  <a:pt x="14933949" y="37815"/>
                  <a:pt x="14843033" y="4658"/>
                  <a:pt x="14950440" y="0"/>
                </a:cubicBezTo>
                <a:cubicBezTo>
                  <a:pt x="14959496" y="29062"/>
                  <a:pt x="15480777" y="-12843"/>
                  <a:pt x="15841980" y="0"/>
                </a:cubicBezTo>
                <a:cubicBezTo>
                  <a:pt x="16209769" y="-9286"/>
                  <a:pt x="16066223" y="4650"/>
                  <a:pt x="16116300" y="0"/>
                </a:cubicBezTo>
                <a:cubicBezTo>
                  <a:pt x="16146574" y="11723"/>
                  <a:pt x="16907076" y="-13531"/>
                  <a:pt x="17213580" y="0"/>
                </a:cubicBezTo>
                <a:cubicBezTo>
                  <a:pt x="17488617" y="37759"/>
                  <a:pt x="17353870" y="7452"/>
                  <a:pt x="17487900" y="0"/>
                </a:cubicBezTo>
                <a:cubicBezTo>
                  <a:pt x="17598432" y="1075"/>
                  <a:pt x="17667628" y="-10168"/>
                  <a:pt x="17762220" y="0"/>
                </a:cubicBezTo>
                <a:cubicBezTo>
                  <a:pt x="17927319" y="-7141"/>
                  <a:pt x="18227992" y="68652"/>
                  <a:pt x="18653760" y="0"/>
                </a:cubicBezTo>
                <a:cubicBezTo>
                  <a:pt x="19070862" y="-2046"/>
                  <a:pt x="19458905" y="48497"/>
                  <a:pt x="19751040" y="0"/>
                </a:cubicBezTo>
                <a:cubicBezTo>
                  <a:pt x="20054505" y="-39270"/>
                  <a:pt x="19792726" y="2619"/>
                  <a:pt x="19819620" y="0"/>
                </a:cubicBezTo>
                <a:cubicBezTo>
                  <a:pt x="19867411" y="3881"/>
                  <a:pt x="20191700" y="83170"/>
                  <a:pt x="20574000" y="0"/>
                </a:cubicBezTo>
                <a:cubicBezTo>
                  <a:pt x="20571902" y="9390"/>
                  <a:pt x="20574952" y="21414"/>
                  <a:pt x="20574000" y="33867"/>
                </a:cubicBezTo>
                <a:cubicBezTo>
                  <a:pt x="20265561" y="19341"/>
                  <a:pt x="20195850" y="-5145"/>
                  <a:pt x="19888200" y="33867"/>
                </a:cubicBezTo>
                <a:cubicBezTo>
                  <a:pt x="19588186" y="81426"/>
                  <a:pt x="19465280" y="12386"/>
                  <a:pt x="19202400" y="33867"/>
                </a:cubicBezTo>
                <a:cubicBezTo>
                  <a:pt x="18888420" y="38311"/>
                  <a:pt x="18401823" y="82129"/>
                  <a:pt x="18105120" y="33867"/>
                </a:cubicBezTo>
                <a:cubicBezTo>
                  <a:pt x="17773814" y="31433"/>
                  <a:pt x="17734676" y="31173"/>
                  <a:pt x="17625060" y="33867"/>
                </a:cubicBezTo>
                <a:cubicBezTo>
                  <a:pt x="17520785" y="41205"/>
                  <a:pt x="17580440" y="33034"/>
                  <a:pt x="17556480" y="33867"/>
                </a:cubicBezTo>
                <a:cubicBezTo>
                  <a:pt x="17531118" y="31142"/>
                  <a:pt x="17507669" y="29098"/>
                  <a:pt x="17487900" y="33867"/>
                </a:cubicBezTo>
                <a:cubicBezTo>
                  <a:pt x="17497787" y="-4128"/>
                  <a:pt x="16804779" y="-27747"/>
                  <a:pt x="16596360" y="33867"/>
                </a:cubicBezTo>
                <a:cubicBezTo>
                  <a:pt x="16381204" y="80974"/>
                  <a:pt x="16214514" y="64164"/>
                  <a:pt x="15910560" y="33867"/>
                </a:cubicBezTo>
                <a:cubicBezTo>
                  <a:pt x="15609344" y="3377"/>
                  <a:pt x="15031759" y="-69976"/>
                  <a:pt x="14813280" y="33867"/>
                </a:cubicBezTo>
                <a:cubicBezTo>
                  <a:pt x="14596025" y="117679"/>
                  <a:pt x="14458819" y="14745"/>
                  <a:pt x="14127480" y="33867"/>
                </a:cubicBezTo>
                <a:cubicBezTo>
                  <a:pt x="13835354" y="73299"/>
                  <a:pt x="13556039" y="99072"/>
                  <a:pt x="13235940" y="33867"/>
                </a:cubicBezTo>
                <a:cubicBezTo>
                  <a:pt x="12879901" y="-4163"/>
                  <a:pt x="12847557" y="10156"/>
                  <a:pt x="12550140" y="33867"/>
                </a:cubicBezTo>
                <a:cubicBezTo>
                  <a:pt x="12261981" y="41311"/>
                  <a:pt x="12140659" y="1652"/>
                  <a:pt x="11864340" y="33867"/>
                </a:cubicBezTo>
                <a:cubicBezTo>
                  <a:pt x="11602259" y="50521"/>
                  <a:pt x="11533655" y="19249"/>
                  <a:pt x="11384280" y="33867"/>
                </a:cubicBezTo>
                <a:cubicBezTo>
                  <a:pt x="11263007" y="73825"/>
                  <a:pt x="10781120" y="-10197"/>
                  <a:pt x="10492740" y="33867"/>
                </a:cubicBezTo>
                <a:cubicBezTo>
                  <a:pt x="10194041" y="58157"/>
                  <a:pt x="10107530" y="24336"/>
                  <a:pt x="9806940" y="33867"/>
                </a:cubicBezTo>
                <a:cubicBezTo>
                  <a:pt x="9498548" y="21045"/>
                  <a:pt x="9156098" y="68548"/>
                  <a:pt x="8915400" y="33867"/>
                </a:cubicBezTo>
                <a:cubicBezTo>
                  <a:pt x="8661050" y="2494"/>
                  <a:pt x="8729452" y="40606"/>
                  <a:pt x="8641080" y="33867"/>
                </a:cubicBezTo>
                <a:cubicBezTo>
                  <a:pt x="8545433" y="59055"/>
                  <a:pt x="8265673" y="50303"/>
                  <a:pt x="8161020" y="33867"/>
                </a:cubicBezTo>
                <a:cubicBezTo>
                  <a:pt x="8078964" y="17125"/>
                  <a:pt x="7512192" y="40209"/>
                  <a:pt x="7269480" y="33867"/>
                </a:cubicBezTo>
                <a:cubicBezTo>
                  <a:pt x="7067301" y="8088"/>
                  <a:pt x="6759444" y="44461"/>
                  <a:pt x="6583680" y="33867"/>
                </a:cubicBezTo>
                <a:cubicBezTo>
                  <a:pt x="6426987" y="14441"/>
                  <a:pt x="6543351" y="24916"/>
                  <a:pt x="6515100" y="33867"/>
                </a:cubicBezTo>
                <a:cubicBezTo>
                  <a:pt x="6489740" y="45810"/>
                  <a:pt x="5840155" y="9810"/>
                  <a:pt x="5623560" y="33867"/>
                </a:cubicBezTo>
                <a:cubicBezTo>
                  <a:pt x="5388328" y="31278"/>
                  <a:pt x="5317482" y="27991"/>
                  <a:pt x="5143500" y="33867"/>
                </a:cubicBezTo>
                <a:cubicBezTo>
                  <a:pt x="4978520" y="32550"/>
                  <a:pt x="4512359" y="17575"/>
                  <a:pt x="4046220" y="33867"/>
                </a:cubicBezTo>
                <a:cubicBezTo>
                  <a:pt x="3609071" y="51206"/>
                  <a:pt x="3990980" y="34971"/>
                  <a:pt x="3977640" y="33867"/>
                </a:cubicBezTo>
                <a:cubicBezTo>
                  <a:pt x="3995502" y="61546"/>
                  <a:pt x="3414381" y="7805"/>
                  <a:pt x="3086100" y="33867"/>
                </a:cubicBezTo>
                <a:cubicBezTo>
                  <a:pt x="2747252" y="74715"/>
                  <a:pt x="2820533" y="11269"/>
                  <a:pt x="2606040" y="33867"/>
                </a:cubicBezTo>
                <a:cubicBezTo>
                  <a:pt x="2386154" y="45238"/>
                  <a:pt x="1925061" y="89431"/>
                  <a:pt x="1714500" y="33867"/>
                </a:cubicBezTo>
                <a:cubicBezTo>
                  <a:pt x="1533998" y="9981"/>
                  <a:pt x="1504476" y="20467"/>
                  <a:pt x="1440180" y="33867"/>
                </a:cubicBezTo>
                <a:cubicBezTo>
                  <a:pt x="1369961" y="34251"/>
                  <a:pt x="1247627" y="36167"/>
                  <a:pt x="1165860" y="33867"/>
                </a:cubicBezTo>
                <a:cubicBezTo>
                  <a:pt x="1080152" y="30514"/>
                  <a:pt x="864813" y="33121"/>
                  <a:pt x="685800" y="33867"/>
                </a:cubicBezTo>
                <a:cubicBezTo>
                  <a:pt x="533327" y="37185"/>
                  <a:pt x="213938" y="38823"/>
                  <a:pt x="0" y="33867"/>
                </a:cubicBezTo>
                <a:cubicBezTo>
                  <a:pt x="1593" y="19809"/>
                  <a:pt x="1338" y="14794"/>
                  <a:pt x="0" y="0"/>
                </a:cubicBezTo>
                <a:close/>
              </a:path>
              <a:path w="20574000" h="33867" fill="none" stroke="0" extrusionOk="0">
                <a:moveTo>
                  <a:pt x="0" y="0"/>
                </a:moveTo>
                <a:cubicBezTo>
                  <a:pt x="207777" y="18776"/>
                  <a:pt x="303066" y="-19094"/>
                  <a:pt x="480060" y="0"/>
                </a:cubicBezTo>
                <a:cubicBezTo>
                  <a:pt x="639003" y="1489"/>
                  <a:pt x="662707" y="-5370"/>
                  <a:pt x="754380" y="0"/>
                </a:cubicBezTo>
                <a:cubicBezTo>
                  <a:pt x="845126" y="6002"/>
                  <a:pt x="788275" y="1737"/>
                  <a:pt x="822960" y="0"/>
                </a:cubicBezTo>
                <a:cubicBezTo>
                  <a:pt x="858906" y="1332"/>
                  <a:pt x="877263" y="2826"/>
                  <a:pt x="891540" y="0"/>
                </a:cubicBezTo>
                <a:cubicBezTo>
                  <a:pt x="924291" y="6393"/>
                  <a:pt x="1027727" y="-24333"/>
                  <a:pt x="1165860" y="0"/>
                </a:cubicBezTo>
                <a:cubicBezTo>
                  <a:pt x="1292238" y="-32685"/>
                  <a:pt x="1431809" y="39411"/>
                  <a:pt x="1645920" y="0"/>
                </a:cubicBezTo>
                <a:cubicBezTo>
                  <a:pt x="1870115" y="-4398"/>
                  <a:pt x="2080894" y="-56826"/>
                  <a:pt x="2537460" y="0"/>
                </a:cubicBezTo>
                <a:cubicBezTo>
                  <a:pt x="2938522" y="28871"/>
                  <a:pt x="2692645" y="-10604"/>
                  <a:pt x="2811780" y="0"/>
                </a:cubicBezTo>
                <a:cubicBezTo>
                  <a:pt x="2946831" y="-24325"/>
                  <a:pt x="3347476" y="-14517"/>
                  <a:pt x="3497580" y="0"/>
                </a:cubicBezTo>
                <a:cubicBezTo>
                  <a:pt x="3632035" y="-31216"/>
                  <a:pt x="4257995" y="-54449"/>
                  <a:pt x="4594860" y="0"/>
                </a:cubicBezTo>
                <a:cubicBezTo>
                  <a:pt x="5027534" y="47448"/>
                  <a:pt x="4734332" y="-4091"/>
                  <a:pt x="4869180" y="0"/>
                </a:cubicBezTo>
                <a:cubicBezTo>
                  <a:pt x="5008598" y="1224"/>
                  <a:pt x="5261293" y="11078"/>
                  <a:pt x="5554980" y="0"/>
                </a:cubicBezTo>
                <a:cubicBezTo>
                  <a:pt x="5783264" y="41979"/>
                  <a:pt x="6091474" y="38143"/>
                  <a:pt x="6240780" y="0"/>
                </a:cubicBezTo>
                <a:cubicBezTo>
                  <a:pt x="6403899" y="-5969"/>
                  <a:pt x="6292254" y="402"/>
                  <a:pt x="6309360" y="0"/>
                </a:cubicBezTo>
                <a:cubicBezTo>
                  <a:pt x="6319489" y="-18886"/>
                  <a:pt x="6454104" y="-9408"/>
                  <a:pt x="6583680" y="0"/>
                </a:cubicBezTo>
                <a:cubicBezTo>
                  <a:pt x="6716561" y="-13675"/>
                  <a:pt x="6788259" y="-20"/>
                  <a:pt x="6858000" y="0"/>
                </a:cubicBezTo>
                <a:cubicBezTo>
                  <a:pt x="6919718" y="6600"/>
                  <a:pt x="7330625" y="-15486"/>
                  <a:pt x="7543800" y="0"/>
                </a:cubicBezTo>
                <a:cubicBezTo>
                  <a:pt x="7731575" y="20076"/>
                  <a:pt x="8190068" y="-85733"/>
                  <a:pt x="8641080" y="0"/>
                </a:cubicBezTo>
                <a:cubicBezTo>
                  <a:pt x="9098315" y="38629"/>
                  <a:pt x="8811414" y="5242"/>
                  <a:pt x="8915400" y="0"/>
                </a:cubicBezTo>
                <a:cubicBezTo>
                  <a:pt x="9004947" y="-31359"/>
                  <a:pt x="9546850" y="-24750"/>
                  <a:pt x="10012680" y="0"/>
                </a:cubicBezTo>
                <a:cubicBezTo>
                  <a:pt x="10427937" y="-46500"/>
                  <a:pt x="10230600" y="-4087"/>
                  <a:pt x="10287000" y="0"/>
                </a:cubicBezTo>
                <a:cubicBezTo>
                  <a:pt x="10381453" y="-46626"/>
                  <a:pt x="10670586" y="77735"/>
                  <a:pt x="10972800" y="0"/>
                </a:cubicBezTo>
                <a:cubicBezTo>
                  <a:pt x="11302187" y="-36923"/>
                  <a:pt x="11140025" y="5704"/>
                  <a:pt x="11247120" y="0"/>
                </a:cubicBezTo>
                <a:cubicBezTo>
                  <a:pt x="11330930" y="2684"/>
                  <a:pt x="11513451" y="54311"/>
                  <a:pt x="11727180" y="0"/>
                </a:cubicBezTo>
                <a:cubicBezTo>
                  <a:pt x="11919740" y="-38895"/>
                  <a:pt x="12121332" y="14006"/>
                  <a:pt x="12412980" y="0"/>
                </a:cubicBezTo>
                <a:cubicBezTo>
                  <a:pt x="12692413" y="31555"/>
                  <a:pt x="13276304" y="60674"/>
                  <a:pt x="13510260" y="0"/>
                </a:cubicBezTo>
                <a:cubicBezTo>
                  <a:pt x="13871350" y="-9343"/>
                  <a:pt x="14161971" y="39337"/>
                  <a:pt x="14401800" y="0"/>
                </a:cubicBezTo>
                <a:cubicBezTo>
                  <a:pt x="14698294" y="7284"/>
                  <a:pt x="14686101" y="4399"/>
                  <a:pt x="14881860" y="0"/>
                </a:cubicBezTo>
                <a:cubicBezTo>
                  <a:pt x="15080855" y="-1419"/>
                  <a:pt x="15072947" y="10625"/>
                  <a:pt x="15156180" y="0"/>
                </a:cubicBezTo>
                <a:cubicBezTo>
                  <a:pt x="15222597" y="-5216"/>
                  <a:pt x="15824175" y="60362"/>
                  <a:pt x="16047720" y="0"/>
                </a:cubicBezTo>
                <a:cubicBezTo>
                  <a:pt x="16239161" y="-36033"/>
                  <a:pt x="16299268" y="25261"/>
                  <a:pt x="16527780" y="0"/>
                </a:cubicBezTo>
                <a:cubicBezTo>
                  <a:pt x="16754938" y="-12941"/>
                  <a:pt x="16867964" y="25758"/>
                  <a:pt x="17007840" y="0"/>
                </a:cubicBezTo>
                <a:cubicBezTo>
                  <a:pt x="17142670" y="-19142"/>
                  <a:pt x="17056965" y="1558"/>
                  <a:pt x="17076420" y="0"/>
                </a:cubicBezTo>
                <a:cubicBezTo>
                  <a:pt x="17158574" y="-10513"/>
                  <a:pt x="17890938" y="-35134"/>
                  <a:pt x="18173700" y="0"/>
                </a:cubicBezTo>
                <a:cubicBezTo>
                  <a:pt x="18490882" y="25676"/>
                  <a:pt x="18640469" y="-67442"/>
                  <a:pt x="19065240" y="0"/>
                </a:cubicBezTo>
                <a:cubicBezTo>
                  <a:pt x="19452931" y="25666"/>
                  <a:pt x="19759125" y="18635"/>
                  <a:pt x="19956780" y="0"/>
                </a:cubicBezTo>
                <a:cubicBezTo>
                  <a:pt x="20179100" y="7601"/>
                  <a:pt x="20301797" y="23584"/>
                  <a:pt x="20574000" y="0"/>
                </a:cubicBezTo>
                <a:cubicBezTo>
                  <a:pt x="20574938" y="8106"/>
                  <a:pt x="20574219" y="25521"/>
                  <a:pt x="20574000" y="33867"/>
                </a:cubicBezTo>
                <a:cubicBezTo>
                  <a:pt x="20264106" y="136709"/>
                  <a:pt x="19908096" y="142641"/>
                  <a:pt x="19476720" y="33867"/>
                </a:cubicBezTo>
                <a:cubicBezTo>
                  <a:pt x="18996158" y="3672"/>
                  <a:pt x="18831909" y="15781"/>
                  <a:pt x="18379440" y="33867"/>
                </a:cubicBezTo>
                <a:cubicBezTo>
                  <a:pt x="17975647" y="43248"/>
                  <a:pt x="18327064" y="31673"/>
                  <a:pt x="18310860" y="33867"/>
                </a:cubicBezTo>
                <a:cubicBezTo>
                  <a:pt x="18280249" y="45153"/>
                  <a:pt x="17884077" y="-8477"/>
                  <a:pt x="17625060" y="33867"/>
                </a:cubicBezTo>
                <a:cubicBezTo>
                  <a:pt x="17429201" y="38624"/>
                  <a:pt x="16807886" y="18034"/>
                  <a:pt x="16527780" y="33867"/>
                </a:cubicBezTo>
                <a:cubicBezTo>
                  <a:pt x="16261909" y="48044"/>
                  <a:pt x="16480783" y="36454"/>
                  <a:pt x="16459200" y="33867"/>
                </a:cubicBezTo>
                <a:cubicBezTo>
                  <a:pt x="16455752" y="-6609"/>
                  <a:pt x="16263879" y="44357"/>
                  <a:pt x="15979140" y="33867"/>
                </a:cubicBezTo>
                <a:cubicBezTo>
                  <a:pt x="15745790" y="16883"/>
                  <a:pt x="15928643" y="35264"/>
                  <a:pt x="15910560" y="33867"/>
                </a:cubicBezTo>
                <a:cubicBezTo>
                  <a:pt x="15875631" y="39064"/>
                  <a:pt x="15319229" y="55286"/>
                  <a:pt x="15019020" y="33867"/>
                </a:cubicBezTo>
                <a:cubicBezTo>
                  <a:pt x="14680753" y="-602"/>
                  <a:pt x="14452481" y="12234"/>
                  <a:pt x="14127480" y="33867"/>
                </a:cubicBezTo>
                <a:cubicBezTo>
                  <a:pt x="13815753" y="67468"/>
                  <a:pt x="13575744" y="29824"/>
                  <a:pt x="13441680" y="33867"/>
                </a:cubicBezTo>
                <a:cubicBezTo>
                  <a:pt x="13271912" y="18405"/>
                  <a:pt x="13262120" y="44754"/>
                  <a:pt x="13167360" y="33867"/>
                </a:cubicBezTo>
                <a:cubicBezTo>
                  <a:pt x="13068647" y="15921"/>
                  <a:pt x="12666671" y="47025"/>
                  <a:pt x="12481560" y="33867"/>
                </a:cubicBezTo>
                <a:cubicBezTo>
                  <a:pt x="12233395" y="57050"/>
                  <a:pt x="11882049" y="28654"/>
                  <a:pt x="11590020" y="33867"/>
                </a:cubicBezTo>
                <a:cubicBezTo>
                  <a:pt x="11298008" y="16782"/>
                  <a:pt x="11120454" y="73059"/>
                  <a:pt x="10698480" y="33867"/>
                </a:cubicBezTo>
                <a:cubicBezTo>
                  <a:pt x="10275615" y="21195"/>
                  <a:pt x="10563003" y="12750"/>
                  <a:pt x="10424160" y="33867"/>
                </a:cubicBezTo>
                <a:cubicBezTo>
                  <a:pt x="10316928" y="1436"/>
                  <a:pt x="9773397" y="83536"/>
                  <a:pt x="9326880" y="33867"/>
                </a:cubicBezTo>
                <a:cubicBezTo>
                  <a:pt x="8848548" y="53939"/>
                  <a:pt x="9277289" y="34495"/>
                  <a:pt x="9258300" y="33867"/>
                </a:cubicBezTo>
                <a:cubicBezTo>
                  <a:pt x="9238338" y="36833"/>
                  <a:pt x="9066639" y="28102"/>
                  <a:pt x="8983980" y="33867"/>
                </a:cubicBezTo>
                <a:cubicBezTo>
                  <a:pt x="8918799" y="31426"/>
                  <a:pt x="8721660" y="81404"/>
                  <a:pt x="8503920" y="33867"/>
                </a:cubicBezTo>
                <a:cubicBezTo>
                  <a:pt x="8298711" y="65863"/>
                  <a:pt x="7949842" y="-55889"/>
                  <a:pt x="7612380" y="33867"/>
                </a:cubicBezTo>
                <a:cubicBezTo>
                  <a:pt x="7265139" y="74106"/>
                  <a:pt x="7067734" y="43809"/>
                  <a:pt x="6720840" y="33867"/>
                </a:cubicBezTo>
                <a:cubicBezTo>
                  <a:pt x="6387534" y="41688"/>
                  <a:pt x="5871971" y="6549"/>
                  <a:pt x="5623560" y="33867"/>
                </a:cubicBezTo>
                <a:cubicBezTo>
                  <a:pt x="5341678" y="135001"/>
                  <a:pt x="5022498" y="-62703"/>
                  <a:pt x="4526280" y="33867"/>
                </a:cubicBezTo>
                <a:cubicBezTo>
                  <a:pt x="4033680" y="86127"/>
                  <a:pt x="4041530" y="24435"/>
                  <a:pt x="3634740" y="33867"/>
                </a:cubicBezTo>
                <a:cubicBezTo>
                  <a:pt x="3234000" y="38063"/>
                  <a:pt x="3175278" y="21486"/>
                  <a:pt x="2948940" y="33867"/>
                </a:cubicBezTo>
                <a:cubicBezTo>
                  <a:pt x="2718276" y="42084"/>
                  <a:pt x="2730722" y="29992"/>
                  <a:pt x="2674620" y="33867"/>
                </a:cubicBezTo>
                <a:cubicBezTo>
                  <a:pt x="2600099" y="20682"/>
                  <a:pt x="2074218" y="86800"/>
                  <a:pt x="1783080" y="33867"/>
                </a:cubicBezTo>
                <a:cubicBezTo>
                  <a:pt x="1498773" y="12658"/>
                  <a:pt x="1259451" y="76948"/>
                  <a:pt x="891540" y="33867"/>
                </a:cubicBezTo>
                <a:cubicBezTo>
                  <a:pt x="550629" y="11910"/>
                  <a:pt x="754520" y="46283"/>
                  <a:pt x="617220" y="33867"/>
                </a:cubicBezTo>
                <a:cubicBezTo>
                  <a:pt x="512783" y="11831"/>
                  <a:pt x="203388" y="68283"/>
                  <a:pt x="0" y="33867"/>
                </a:cubicBezTo>
                <a:cubicBezTo>
                  <a:pt x="-1138" y="21721"/>
                  <a:pt x="-949" y="8686"/>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custGeom>
                    <a:avLst/>
                    <a:gdLst>
                      <a:gd name="connsiteX0" fmla="*/ 0 w 20574000"/>
                      <a:gd name="connsiteY0" fmla="*/ 0 h 33867"/>
                      <a:gd name="connsiteX1" fmla="*/ 480060 w 20574000"/>
                      <a:gd name="connsiteY1" fmla="*/ 0 h 33867"/>
                      <a:gd name="connsiteX2" fmla="*/ 754380 w 20574000"/>
                      <a:gd name="connsiteY2" fmla="*/ 0 h 33867"/>
                      <a:gd name="connsiteX3" fmla="*/ 822960 w 20574000"/>
                      <a:gd name="connsiteY3" fmla="*/ 0 h 33867"/>
                      <a:gd name="connsiteX4" fmla="*/ 891540 w 20574000"/>
                      <a:gd name="connsiteY4" fmla="*/ 0 h 33867"/>
                      <a:gd name="connsiteX5" fmla="*/ 1165860 w 20574000"/>
                      <a:gd name="connsiteY5" fmla="*/ 0 h 33867"/>
                      <a:gd name="connsiteX6" fmla="*/ 1645920 w 20574000"/>
                      <a:gd name="connsiteY6" fmla="*/ 0 h 33867"/>
                      <a:gd name="connsiteX7" fmla="*/ 2537460 w 20574000"/>
                      <a:gd name="connsiteY7" fmla="*/ 0 h 33867"/>
                      <a:gd name="connsiteX8" fmla="*/ 2811780 w 20574000"/>
                      <a:gd name="connsiteY8" fmla="*/ 0 h 33867"/>
                      <a:gd name="connsiteX9" fmla="*/ 3497580 w 20574000"/>
                      <a:gd name="connsiteY9" fmla="*/ 0 h 33867"/>
                      <a:gd name="connsiteX10" fmla="*/ 4594860 w 20574000"/>
                      <a:gd name="connsiteY10" fmla="*/ 0 h 33867"/>
                      <a:gd name="connsiteX11" fmla="*/ 4869180 w 20574000"/>
                      <a:gd name="connsiteY11" fmla="*/ 0 h 33867"/>
                      <a:gd name="connsiteX12" fmla="*/ 5554980 w 20574000"/>
                      <a:gd name="connsiteY12" fmla="*/ 0 h 33867"/>
                      <a:gd name="connsiteX13" fmla="*/ 6240780 w 20574000"/>
                      <a:gd name="connsiteY13" fmla="*/ 0 h 33867"/>
                      <a:gd name="connsiteX14" fmla="*/ 6309360 w 20574000"/>
                      <a:gd name="connsiteY14" fmla="*/ 0 h 33867"/>
                      <a:gd name="connsiteX15" fmla="*/ 6583680 w 20574000"/>
                      <a:gd name="connsiteY15" fmla="*/ 0 h 33867"/>
                      <a:gd name="connsiteX16" fmla="*/ 6858000 w 20574000"/>
                      <a:gd name="connsiteY16" fmla="*/ 0 h 33867"/>
                      <a:gd name="connsiteX17" fmla="*/ 7543800 w 20574000"/>
                      <a:gd name="connsiteY17" fmla="*/ 0 h 33867"/>
                      <a:gd name="connsiteX18" fmla="*/ 8641080 w 20574000"/>
                      <a:gd name="connsiteY18" fmla="*/ 0 h 33867"/>
                      <a:gd name="connsiteX19" fmla="*/ 8915400 w 20574000"/>
                      <a:gd name="connsiteY19" fmla="*/ 0 h 33867"/>
                      <a:gd name="connsiteX20" fmla="*/ 10012680 w 20574000"/>
                      <a:gd name="connsiteY20" fmla="*/ 0 h 33867"/>
                      <a:gd name="connsiteX21" fmla="*/ 10287000 w 20574000"/>
                      <a:gd name="connsiteY21" fmla="*/ 0 h 33867"/>
                      <a:gd name="connsiteX22" fmla="*/ 10972800 w 20574000"/>
                      <a:gd name="connsiteY22" fmla="*/ 0 h 33867"/>
                      <a:gd name="connsiteX23" fmla="*/ 11247120 w 20574000"/>
                      <a:gd name="connsiteY23" fmla="*/ 0 h 33867"/>
                      <a:gd name="connsiteX24" fmla="*/ 11727180 w 20574000"/>
                      <a:gd name="connsiteY24" fmla="*/ 0 h 33867"/>
                      <a:gd name="connsiteX25" fmla="*/ 12412980 w 20574000"/>
                      <a:gd name="connsiteY25" fmla="*/ 0 h 33867"/>
                      <a:gd name="connsiteX26" fmla="*/ 13510260 w 20574000"/>
                      <a:gd name="connsiteY26" fmla="*/ 0 h 33867"/>
                      <a:gd name="connsiteX27" fmla="*/ 14401800 w 20574000"/>
                      <a:gd name="connsiteY27" fmla="*/ 0 h 33867"/>
                      <a:gd name="connsiteX28" fmla="*/ 14881860 w 20574000"/>
                      <a:gd name="connsiteY28" fmla="*/ 0 h 33867"/>
                      <a:gd name="connsiteX29" fmla="*/ 15156180 w 20574000"/>
                      <a:gd name="connsiteY29" fmla="*/ 0 h 33867"/>
                      <a:gd name="connsiteX30" fmla="*/ 16047720 w 20574000"/>
                      <a:gd name="connsiteY30" fmla="*/ 0 h 33867"/>
                      <a:gd name="connsiteX31" fmla="*/ 16527780 w 20574000"/>
                      <a:gd name="connsiteY31" fmla="*/ 0 h 33867"/>
                      <a:gd name="connsiteX32" fmla="*/ 17007840 w 20574000"/>
                      <a:gd name="connsiteY32" fmla="*/ 0 h 33867"/>
                      <a:gd name="connsiteX33" fmla="*/ 17076420 w 20574000"/>
                      <a:gd name="connsiteY33" fmla="*/ 0 h 33867"/>
                      <a:gd name="connsiteX34" fmla="*/ 18173700 w 20574000"/>
                      <a:gd name="connsiteY34" fmla="*/ 0 h 33867"/>
                      <a:gd name="connsiteX35" fmla="*/ 19065240 w 20574000"/>
                      <a:gd name="connsiteY35" fmla="*/ 0 h 33867"/>
                      <a:gd name="connsiteX36" fmla="*/ 19956780 w 20574000"/>
                      <a:gd name="connsiteY36" fmla="*/ 0 h 33867"/>
                      <a:gd name="connsiteX37" fmla="*/ 20574000 w 20574000"/>
                      <a:gd name="connsiteY37" fmla="*/ 0 h 33867"/>
                      <a:gd name="connsiteX38" fmla="*/ 20574000 w 20574000"/>
                      <a:gd name="connsiteY38" fmla="*/ 33867 h 33867"/>
                      <a:gd name="connsiteX39" fmla="*/ 19476720 w 20574000"/>
                      <a:gd name="connsiteY39" fmla="*/ 33867 h 33867"/>
                      <a:gd name="connsiteX40" fmla="*/ 18379440 w 20574000"/>
                      <a:gd name="connsiteY40" fmla="*/ 33867 h 33867"/>
                      <a:gd name="connsiteX41" fmla="*/ 18310860 w 20574000"/>
                      <a:gd name="connsiteY41" fmla="*/ 33867 h 33867"/>
                      <a:gd name="connsiteX42" fmla="*/ 17625060 w 20574000"/>
                      <a:gd name="connsiteY42" fmla="*/ 33867 h 33867"/>
                      <a:gd name="connsiteX43" fmla="*/ 16527780 w 20574000"/>
                      <a:gd name="connsiteY43" fmla="*/ 33867 h 33867"/>
                      <a:gd name="connsiteX44" fmla="*/ 16459200 w 20574000"/>
                      <a:gd name="connsiteY44" fmla="*/ 33867 h 33867"/>
                      <a:gd name="connsiteX45" fmla="*/ 15979140 w 20574000"/>
                      <a:gd name="connsiteY45" fmla="*/ 33867 h 33867"/>
                      <a:gd name="connsiteX46" fmla="*/ 15910560 w 20574000"/>
                      <a:gd name="connsiteY46" fmla="*/ 33867 h 33867"/>
                      <a:gd name="connsiteX47" fmla="*/ 15019020 w 20574000"/>
                      <a:gd name="connsiteY47" fmla="*/ 33867 h 33867"/>
                      <a:gd name="connsiteX48" fmla="*/ 14127480 w 20574000"/>
                      <a:gd name="connsiteY48" fmla="*/ 33867 h 33867"/>
                      <a:gd name="connsiteX49" fmla="*/ 13441680 w 20574000"/>
                      <a:gd name="connsiteY49" fmla="*/ 33867 h 33867"/>
                      <a:gd name="connsiteX50" fmla="*/ 13167360 w 20574000"/>
                      <a:gd name="connsiteY50" fmla="*/ 33867 h 33867"/>
                      <a:gd name="connsiteX51" fmla="*/ 12481560 w 20574000"/>
                      <a:gd name="connsiteY51" fmla="*/ 33867 h 33867"/>
                      <a:gd name="connsiteX52" fmla="*/ 11590020 w 20574000"/>
                      <a:gd name="connsiteY52" fmla="*/ 33867 h 33867"/>
                      <a:gd name="connsiteX53" fmla="*/ 10698480 w 20574000"/>
                      <a:gd name="connsiteY53" fmla="*/ 33867 h 33867"/>
                      <a:gd name="connsiteX54" fmla="*/ 10424160 w 20574000"/>
                      <a:gd name="connsiteY54" fmla="*/ 33867 h 33867"/>
                      <a:gd name="connsiteX55" fmla="*/ 9326880 w 20574000"/>
                      <a:gd name="connsiteY55" fmla="*/ 33867 h 33867"/>
                      <a:gd name="connsiteX56" fmla="*/ 9258300 w 20574000"/>
                      <a:gd name="connsiteY56" fmla="*/ 33867 h 33867"/>
                      <a:gd name="connsiteX57" fmla="*/ 8983980 w 20574000"/>
                      <a:gd name="connsiteY57" fmla="*/ 33867 h 33867"/>
                      <a:gd name="connsiteX58" fmla="*/ 8503920 w 20574000"/>
                      <a:gd name="connsiteY58" fmla="*/ 33867 h 33867"/>
                      <a:gd name="connsiteX59" fmla="*/ 7612380 w 20574000"/>
                      <a:gd name="connsiteY59" fmla="*/ 33867 h 33867"/>
                      <a:gd name="connsiteX60" fmla="*/ 6720840 w 20574000"/>
                      <a:gd name="connsiteY60" fmla="*/ 33867 h 33867"/>
                      <a:gd name="connsiteX61" fmla="*/ 5623560 w 20574000"/>
                      <a:gd name="connsiteY61" fmla="*/ 33867 h 33867"/>
                      <a:gd name="connsiteX62" fmla="*/ 4526280 w 20574000"/>
                      <a:gd name="connsiteY62" fmla="*/ 33867 h 33867"/>
                      <a:gd name="connsiteX63" fmla="*/ 3634740 w 20574000"/>
                      <a:gd name="connsiteY63" fmla="*/ 33867 h 33867"/>
                      <a:gd name="connsiteX64" fmla="*/ 2948940 w 20574000"/>
                      <a:gd name="connsiteY64" fmla="*/ 33867 h 33867"/>
                      <a:gd name="connsiteX65" fmla="*/ 2674620 w 20574000"/>
                      <a:gd name="connsiteY65" fmla="*/ 33867 h 33867"/>
                      <a:gd name="connsiteX66" fmla="*/ 1783080 w 20574000"/>
                      <a:gd name="connsiteY66" fmla="*/ 33867 h 33867"/>
                      <a:gd name="connsiteX67" fmla="*/ 891540 w 20574000"/>
                      <a:gd name="connsiteY67" fmla="*/ 33867 h 33867"/>
                      <a:gd name="connsiteX68" fmla="*/ 617220 w 20574000"/>
                      <a:gd name="connsiteY68" fmla="*/ 33867 h 33867"/>
                      <a:gd name="connsiteX69" fmla="*/ 0 w 20574000"/>
                      <a:gd name="connsiteY69" fmla="*/ 33867 h 33867"/>
                      <a:gd name="connsiteX70" fmla="*/ 0 w 20574000"/>
                      <a:gd name="connsiteY70" fmla="*/ 0 h 33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20574000" h="33867" fill="none" extrusionOk="0">
                        <a:moveTo>
                          <a:pt x="0" y="0"/>
                        </a:moveTo>
                        <a:cubicBezTo>
                          <a:pt x="215880" y="15049"/>
                          <a:pt x="318094" y="-1737"/>
                          <a:pt x="480060" y="0"/>
                        </a:cubicBezTo>
                        <a:cubicBezTo>
                          <a:pt x="642026" y="1737"/>
                          <a:pt x="667323" y="-7923"/>
                          <a:pt x="754380" y="0"/>
                        </a:cubicBezTo>
                        <a:cubicBezTo>
                          <a:pt x="841437" y="7923"/>
                          <a:pt x="789857" y="924"/>
                          <a:pt x="822960" y="0"/>
                        </a:cubicBezTo>
                        <a:cubicBezTo>
                          <a:pt x="856063" y="-924"/>
                          <a:pt x="875251" y="1777"/>
                          <a:pt x="891540" y="0"/>
                        </a:cubicBezTo>
                        <a:cubicBezTo>
                          <a:pt x="907829" y="-1777"/>
                          <a:pt x="1029511" y="4793"/>
                          <a:pt x="1165860" y="0"/>
                        </a:cubicBezTo>
                        <a:cubicBezTo>
                          <a:pt x="1302209" y="-4793"/>
                          <a:pt x="1447690" y="10938"/>
                          <a:pt x="1645920" y="0"/>
                        </a:cubicBezTo>
                        <a:cubicBezTo>
                          <a:pt x="1844150" y="-10938"/>
                          <a:pt x="2128488" y="-42402"/>
                          <a:pt x="2537460" y="0"/>
                        </a:cubicBezTo>
                        <a:cubicBezTo>
                          <a:pt x="2946432" y="42402"/>
                          <a:pt x="2685282" y="10448"/>
                          <a:pt x="2811780" y="0"/>
                        </a:cubicBezTo>
                        <a:cubicBezTo>
                          <a:pt x="2938278" y="-10448"/>
                          <a:pt x="3358144" y="-6151"/>
                          <a:pt x="3497580" y="0"/>
                        </a:cubicBezTo>
                        <a:cubicBezTo>
                          <a:pt x="3637016" y="6151"/>
                          <a:pt x="4184119" y="-34011"/>
                          <a:pt x="4594860" y="0"/>
                        </a:cubicBezTo>
                        <a:cubicBezTo>
                          <a:pt x="5005601" y="34011"/>
                          <a:pt x="4743627" y="-1544"/>
                          <a:pt x="4869180" y="0"/>
                        </a:cubicBezTo>
                        <a:cubicBezTo>
                          <a:pt x="4994733" y="1544"/>
                          <a:pt x="5288626" y="-31393"/>
                          <a:pt x="5554980" y="0"/>
                        </a:cubicBezTo>
                        <a:cubicBezTo>
                          <a:pt x="5821334" y="31393"/>
                          <a:pt x="6078125" y="3319"/>
                          <a:pt x="6240780" y="0"/>
                        </a:cubicBezTo>
                        <a:cubicBezTo>
                          <a:pt x="6403435" y="-3319"/>
                          <a:pt x="6291969" y="2116"/>
                          <a:pt x="6309360" y="0"/>
                        </a:cubicBezTo>
                        <a:cubicBezTo>
                          <a:pt x="6326751" y="-2116"/>
                          <a:pt x="6450261" y="8258"/>
                          <a:pt x="6583680" y="0"/>
                        </a:cubicBezTo>
                        <a:cubicBezTo>
                          <a:pt x="6717099" y="-8258"/>
                          <a:pt x="6793661" y="-1394"/>
                          <a:pt x="6858000" y="0"/>
                        </a:cubicBezTo>
                        <a:cubicBezTo>
                          <a:pt x="6922339" y="1394"/>
                          <a:pt x="7333875" y="-4819"/>
                          <a:pt x="7543800" y="0"/>
                        </a:cubicBezTo>
                        <a:cubicBezTo>
                          <a:pt x="7753725" y="4819"/>
                          <a:pt x="8178468" y="-50788"/>
                          <a:pt x="8641080" y="0"/>
                        </a:cubicBezTo>
                        <a:cubicBezTo>
                          <a:pt x="9103692" y="50788"/>
                          <a:pt x="8814779" y="12079"/>
                          <a:pt x="8915400" y="0"/>
                        </a:cubicBezTo>
                        <a:cubicBezTo>
                          <a:pt x="9016021" y="-12079"/>
                          <a:pt x="9606638" y="41938"/>
                          <a:pt x="10012680" y="0"/>
                        </a:cubicBezTo>
                        <a:cubicBezTo>
                          <a:pt x="10418722" y="-41938"/>
                          <a:pt x="10229805" y="3229"/>
                          <a:pt x="10287000" y="0"/>
                        </a:cubicBezTo>
                        <a:cubicBezTo>
                          <a:pt x="10344195" y="-3229"/>
                          <a:pt x="10646897" y="23327"/>
                          <a:pt x="10972800" y="0"/>
                        </a:cubicBezTo>
                        <a:cubicBezTo>
                          <a:pt x="11298703" y="-23327"/>
                          <a:pt x="11154705" y="2848"/>
                          <a:pt x="11247120" y="0"/>
                        </a:cubicBezTo>
                        <a:cubicBezTo>
                          <a:pt x="11339535" y="-2848"/>
                          <a:pt x="11506587" y="13535"/>
                          <a:pt x="11727180" y="0"/>
                        </a:cubicBezTo>
                        <a:cubicBezTo>
                          <a:pt x="11947773" y="-13535"/>
                          <a:pt x="12110907" y="17886"/>
                          <a:pt x="12412980" y="0"/>
                        </a:cubicBezTo>
                        <a:cubicBezTo>
                          <a:pt x="12715053" y="-17886"/>
                          <a:pt x="13211722" y="26216"/>
                          <a:pt x="13510260" y="0"/>
                        </a:cubicBezTo>
                        <a:cubicBezTo>
                          <a:pt x="13808798" y="-26216"/>
                          <a:pt x="14104931" y="-6942"/>
                          <a:pt x="14401800" y="0"/>
                        </a:cubicBezTo>
                        <a:cubicBezTo>
                          <a:pt x="14698669" y="6942"/>
                          <a:pt x="14683688" y="2482"/>
                          <a:pt x="14881860" y="0"/>
                        </a:cubicBezTo>
                        <a:cubicBezTo>
                          <a:pt x="15080032" y="-2482"/>
                          <a:pt x="15073295" y="11572"/>
                          <a:pt x="15156180" y="0"/>
                        </a:cubicBezTo>
                        <a:cubicBezTo>
                          <a:pt x="15239065" y="-11572"/>
                          <a:pt x="15850499" y="24487"/>
                          <a:pt x="16047720" y="0"/>
                        </a:cubicBezTo>
                        <a:cubicBezTo>
                          <a:pt x="16244941" y="-24487"/>
                          <a:pt x="16308537" y="13140"/>
                          <a:pt x="16527780" y="0"/>
                        </a:cubicBezTo>
                        <a:cubicBezTo>
                          <a:pt x="16747023" y="-13140"/>
                          <a:pt x="16874086" y="17578"/>
                          <a:pt x="17007840" y="0"/>
                        </a:cubicBezTo>
                        <a:cubicBezTo>
                          <a:pt x="17141594" y="-17578"/>
                          <a:pt x="17055408" y="2927"/>
                          <a:pt x="17076420" y="0"/>
                        </a:cubicBezTo>
                        <a:cubicBezTo>
                          <a:pt x="17097432" y="-2927"/>
                          <a:pt x="17895808" y="-43771"/>
                          <a:pt x="18173700" y="0"/>
                        </a:cubicBezTo>
                        <a:cubicBezTo>
                          <a:pt x="18451592" y="43771"/>
                          <a:pt x="18686818" y="-42728"/>
                          <a:pt x="19065240" y="0"/>
                        </a:cubicBezTo>
                        <a:cubicBezTo>
                          <a:pt x="19443662" y="42728"/>
                          <a:pt x="19745839" y="13955"/>
                          <a:pt x="19956780" y="0"/>
                        </a:cubicBezTo>
                        <a:cubicBezTo>
                          <a:pt x="20167721" y="-13955"/>
                          <a:pt x="20308623" y="22234"/>
                          <a:pt x="20574000" y="0"/>
                        </a:cubicBezTo>
                        <a:cubicBezTo>
                          <a:pt x="20575198" y="7205"/>
                          <a:pt x="20573888" y="25827"/>
                          <a:pt x="20574000" y="33867"/>
                        </a:cubicBezTo>
                        <a:cubicBezTo>
                          <a:pt x="20265177" y="87103"/>
                          <a:pt x="19925427" y="76763"/>
                          <a:pt x="19476720" y="33867"/>
                        </a:cubicBezTo>
                        <a:cubicBezTo>
                          <a:pt x="19028013" y="-9029"/>
                          <a:pt x="18783564" y="26394"/>
                          <a:pt x="18379440" y="33867"/>
                        </a:cubicBezTo>
                        <a:cubicBezTo>
                          <a:pt x="17975316" y="41340"/>
                          <a:pt x="18326312" y="31387"/>
                          <a:pt x="18310860" y="33867"/>
                        </a:cubicBezTo>
                        <a:cubicBezTo>
                          <a:pt x="18295408" y="36347"/>
                          <a:pt x="17837416" y="3985"/>
                          <a:pt x="17625060" y="33867"/>
                        </a:cubicBezTo>
                        <a:cubicBezTo>
                          <a:pt x="17412704" y="63749"/>
                          <a:pt x="16789274" y="22818"/>
                          <a:pt x="16527780" y="33867"/>
                        </a:cubicBezTo>
                        <a:cubicBezTo>
                          <a:pt x="16266286" y="44916"/>
                          <a:pt x="16480829" y="34649"/>
                          <a:pt x="16459200" y="33867"/>
                        </a:cubicBezTo>
                        <a:cubicBezTo>
                          <a:pt x="16437571" y="33085"/>
                          <a:pt x="16213324" y="52090"/>
                          <a:pt x="15979140" y="33867"/>
                        </a:cubicBezTo>
                        <a:cubicBezTo>
                          <a:pt x="15744956" y="15644"/>
                          <a:pt x="15929036" y="34141"/>
                          <a:pt x="15910560" y="33867"/>
                        </a:cubicBezTo>
                        <a:cubicBezTo>
                          <a:pt x="15892084" y="33593"/>
                          <a:pt x="15301008" y="21600"/>
                          <a:pt x="15019020" y="33867"/>
                        </a:cubicBezTo>
                        <a:cubicBezTo>
                          <a:pt x="14737032" y="46134"/>
                          <a:pt x="14430037" y="-4966"/>
                          <a:pt x="14127480" y="33867"/>
                        </a:cubicBezTo>
                        <a:cubicBezTo>
                          <a:pt x="13824923" y="72700"/>
                          <a:pt x="13609063" y="52196"/>
                          <a:pt x="13441680" y="33867"/>
                        </a:cubicBezTo>
                        <a:cubicBezTo>
                          <a:pt x="13274297" y="15538"/>
                          <a:pt x="13263295" y="46777"/>
                          <a:pt x="13167360" y="33867"/>
                        </a:cubicBezTo>
                        <a:cubicBezTo>
                          <a:pt x="13071425" y="20957"/>
                          <a:pt x="12697417" y="45291"/>
                          <a:pt x="12481560" y="33867"/>
                        </a:cubicBezTo>
                        <a:cubicBezTo>
                          <a:pt x="12265703" y="22443"/>
                          <a:pt x="11891949" y="64575"/>
                          <a:pt x="11590020" y="33867"/>
                        </a:cubicBezTo>
                        <a:cubicBezTo>
                          <a:pt x="11288091" y="3159"/>
                          <a:pt x="11135397" y="56218"/>
                          <a:pt x="10698480" y="33867"/>
                        </a:cubicBezTo>
                        <a:cubicBezTo>
                          <a:pt x="10261563" y="11516"/>
                          <a:pt x="10557233" y="26186"/>
                          <a:pt x="10424160" y="33867"/>
                        </a:cubicBezTo>
                        <a:cubicBezTo>
                          <a:pt x="10291087" y="41548"/>
                          <a:pt x="9801337" y="12870"/>
                          <a:pt x="9326880" y="33867"/>
                        </a:cubicBezTo>
                        <a:cubicBezTo>
                          <a:pt x="8852423" y="54864"/>
                          <a:pt x="9277170" y="33389"/>
                          <a:pt x="9258300" y="33867"/>
                        </a:cubicBezTo>
                        <a:cubicBezTo>
                          <a:pt x="9239430" y="34345"/>
                          <a:pt x="9051771" y="26421"/>
                          <a:pt x="8983980" y="33867"/>
                        </a:cubicBezTo>
                        <a:cubicBezTo>
                          <a:pt x="8916189" y="41313"/>
                          <a:pt x="8733904" y="45674"/>
                          <a:pt x="8503920" y="33867"/>
                        </a:cubicBezTo>
                        <a:cubicBezTo>
                          <a:pt x="8273936" y="22060"/>
                          <a:pt x="7962424" y="8346"/>
                          <a:pt x="7612380" y="33867"/>
                        </a:cubicBezTo>
                        <a:cubicBezTo>
                          <a:pt x="7262336" y="59388"/>
                          <a:pt x="7068458" y="37974"/>
                          <a:pt x="6720840" y="33867"/>
                        </a:cubicBezTo>
                        <a:cubicBezTo>
                          <a:pt x="6373222" y="29760"/>
                          <a:pt x="5865683" y="4319"/>
                          <a:pt x="5623560" y="33867"/>
                        </a:cubicBezTo>
                        <a:cubicBezTo>
                          <a:pt x="5381437" y="63415"/>
                          <a:pt x="5013512" y="-12632"/>
                          <a:pt x="4526280" y="33867"/>
                        </a:cubicBezTo>
                        <a:cubicBezTo>
                          <a:pt x="4039048" y="80366"/>
                          <a:pt x="4042654" y="34015"/>
                          <a:pt x="3634740" y="33867"/>
                        </a:cubicBezTo>
                        <a:cubicBezTo>
                          <a:pt x="3226826" y="33719"/>
                          <a:pt x="3181301" y="24129"/>
                          <a:pt x="2948940" y="33867"/>
                        </a:cubicBezTo>
                        <a:cubicBezTo>
                          <a:pt x="2716579" y="43605"/>
                          <a:pt x="2731055" y="24947"/>
                          <a:pt x="2674620" y="33867"/>
                        </a:cubicBezTo>
                        <a:cubicBezTo>
                          <a:pt x="2618185" y="42787"/>
                          <a:pt x="2061598" y="77976"/>
                          <a:pt x="1783080" y="33867"/>
                        </a:cubicBezTo>
                        <a:cubicBezTo>
                          <a:pt x="1504562" y="-10242"/>
                          <a:pt x="1236912" y="46384"/>
                          <a:pt x="891540" y="33867"/>
                        </a:cubicBezTo>
                        <a:cubicBezTo>
                          <a:pt x="546168" y="21350"/>
                          <a:pt x="740927" y="39111"/>
                          <a:pt x="617220" y="33867"/>
                        </a:cubicBezTo>
                        <a:cubicBezTo>
                          <a:pt x="493513" y="28623"/>
                          <a:pt x="216258" y="47432"/>
                          <a:pt x="0" y="33867"/>
                        </a:cubicBezTo>
                        <a:cubicBezTo>
                          <a:pt x="-639" y="21667"/>
                          <a:pt x="-1013" y="8062"/>
                          <a:pt x="0" y="0"/>
                        </a:cubicBezTo>
                        <a:close/>
                      </a:path>
                      <a:path w="20574000" h="33867" stroke="0" extrusionOk="0">
                        <a:moveTo>
                          <a:pt x="0" y="0"/>
                        </a:moveTo>
                        <a:cubicBezTo>
                          <a:pt x="128921" y="-2587"/>
                          <a:pt x="191633" y="-10661"/>
                          <a:pt x="274320" y="0"/>
                        </a:cubicBezTo>
                        <a:cubicBezTo>
                          <a:pt x="357007" y="10661"/>
                          <a:pt x="320822" y="-122"/>
                          <a:pt x="342900" y="0"/>
                        </a:cubicBezTo>
                        <a:cubicBezTo>
                          <a:pt x="364978" y="122"/>
                          <a:pt x="496021" y="-4137"/>
                          <a:pt x="617220" y="0"/>
                        </a:cubicBezTo>
                        <a:cubicBezTo>
                          <a:pt x="738419" y="4137"/>
                          <a:pt x="1021139" y="26161"/>
                          <a:pt x="1303020" y="0"/>
                        </a:cubicBezTo>
                        <a:cubicBezTo>
                          <a:pt x="1584901" y="-26161"/>
                          <a:pt x="2010259" y="3173"/>
                          <a:pt x="2194560" y="0"/>
                        </a:cubicBezTo>
                        <a:cubicBezTo>
                          <a:pt x="2378861" y="-3173"/>
                          <a:pt x="3064542" y="-34410"/>
                          <a:pt x="3291840" y="0"/>
                        </a:cubicBezTo>
                        <a:cubicBezTo>
                          <a:pt x="3519138" y="34410"/>
                          <a:pt x="4083798" y="10875"/>
                          <a:pt x="4389120" y="0"/>
                        </a:cubicBezTo>
                        <a:cubicBezTo>
                          <a:pt x="4694442" y="-10875"/>
                          <a:pt x="4633068" y="-16690"/>
                          <a:pt x="4869180" y="0"/>
                        </a:cubicBezTo>
                        <a:cubicBezTo>
                          <a:pt x="5105292" y="16690"/>
                          <a:pt x="5318908" y="-1925"/>
                          <a:pt x="5760720" y="0"/>
                        </a:cubicBezTo>
                        <a:cubicBezTo>
                          <a:pt x="6202532" y="1925"/>
                          <a:pt x="6161069" y="-11909"/>
                          <a:pt x="6446520" y="0"/>
                        </a:cubicBezTo>
                        <a:cubicBezTo>
                          <a:pt x="6731971" y="11909"/>
                          <a:pt x="6782640" y="-2373"/>
                          <a:pt x="6926580" y="0"/>
                        </a:cubicBezTo>
                        <a:cubicBezTo>
                          <a:pt x="7070520" y="2373"/>
                          <a:pt x="7628536" y="4572"/>
                          <a:pt x="7818120" y="0"/>
                        </a:cubicBezTo>
                        <a:cubicBezTo>
                          <a:pt x="8007704" y="-4572"/>
                          <a:pt x="7857178" y="-2508"/>
                          <a:pt x="7886700" y="0"/>
                        </a:cubicBezTo>
                        <a:cubicBezTo>
                          <a:pt x="7916222" y="2508"/>
                          <a:pt x="8188341" y="-919"/>
                          <a:pt x="8366760" y="0"/>
                        </a:cubicBezTo>
                        <a:cubicBezTo>
                          <a:pt x="8545179" y="919"/>
                          <a:pt x="8792365" y="20479"/>
                          <a:pt x="9052560" y="0"/>
                        </a:cubicBezTo>
                        <a:cubicBezTo>
                          <a:pt x="9312755" y="-20479"/>
                          <a:pt x="9572944" y="12858"/>
                          <a:pt x="9944100" y="0"/>
                        </a:cubicBezTo>
                        <a:cubicBezTo>
                          <a:pt x="10315256" y="-12858"/>
                          <a:pt x="10298635" y="14787"/>
                          <a:pt x="10629900" y="0"/>
                        </a:cubicBezTo>
                        <a:cubicBezTo>
                          <a:pt x="10961165" y="-14787"/>
                          <a:pt x="11319546" y="18745"/>
                          <a:pt x="11727180" y="0"/>
                        </a:cubicBezTo>
                        <a:cubicBezTo>
                          <a:pt x="12134814" y="-18745"/>
                          <a:pt x="11765402" y="-354"/>
                          <a:pt x="11795760" y="0"/>
                        </a:cubicBezTo>
                        <a:cubicBezTo>
                          <a:pt x="11826118" y="354"/>
                          <a:pt x="12179690" y="2532"/>
                          <a:pt x="12481560" y="0"/>
                        </a:cubicBezTo>
                        <a:cubicBezTo>
                          <a:pt x="12783430" y="-2532"/>
                          <a:pt x="12518751" y="395"/>
                          <a:pt x="12550140" y="0"/>
                        </a:cubicBezTo>
                        <a:cubicBezTo>
                          <a:pt x="12581529" y="-395"/>
                          <a:pt x="13205711" y="17009"/>
                          <a:pt x="13647420" y="0"/>
                        </a:cubicBezTo>
                        <a:cubicBezTo>
                          <a:pt x="14089129" y="-17009"/>
                          <a:pt x="13856245" y="-65"/>
                          <a:pt x="13921740" y="0"/>
                        </a:cubicBezTo>
                        <a:cubicBezTo>
                          <a:pt x="13987235" y="65"/>
                          <a:pt x="13972545" y="-1466"/>
                          <a:pt x="13990320" y="0"/>
                        </a:cubicBezTo>
                        <a:cubicBezTo>
                          <a:pt x="14008095" y="1466"/>
                          <a:pt x="14411650" y="-30068"/>
                          <a:pt x="14676120" y="0"/>
                        </a:cubicBezTo>
                        <a:cubicBezTo>
                          <a:pt x="14940590" y="30068"/>
                          <a:pt x="14850066" y="-10838"/>
                          <a:pt x="14950440" y="0"/>
                        </a:cubicBezTo>
                        <a:cubicBezTo>
                          <a:pt x="15050814" y="10838"/>
                          <a:pt x="15468956" y="9191"/>
                          <a:pt x="15841980" y="0"/>
                        </a:cubicBezTo>
                        <a:cubicBezTo>
                          <a:pt x="16215004" y="-9191"/>
                          <a:pt x="16058709" y="7009"/>
                          <a:pt x="16116300" y="0"/>
                        </a:cubicBezTo>
                        <a:cubicBezTo>
                          <a:pt x="16173891" y="-7009"/>
                          <a:pt x="16919903" y="-18131"/>
                          <a:pt x="17213580" y="0"/>
                        </a:cubicBezTo>
                        <a:cubicBezTo>
                          <a:pt x="17507257" y="18131"/>
                          <a:pt x="17364881" y="5334"/>
                          <a:pt x="17487900" y="0"/>
                        </a:cubicBezTo>
                        <a:cubicBezTo>
                          <a:pt x="17610919" y="-5334"/>
                          <a:pt x="17669007" y="-4345"/>
                          <a:pt x="17762220" y="0"/>
                        </a:cubicBezTo>
                        <a:cubicBezTo>
                          <a:pt x="17855433" y="4345"/>
                          <a:pt x="18248300" y="22706"/>
                          <a:pt x="18653760" y="0"/>
                        </a:cubicBezTo>
                        <a:cubicBezTo>
                          <a:pt x="19059220" y="-22706"/>
                          <a:pt x="19449897" y="36551"/>
                          <a:pt x="19751040" y="0"/>
                        </a:cubicBezTo>
                        <a:cubicBezTo>
                          <a:pt x="20052183" y="-36551"/>
                          <a:pt x="19792460" y="-2727"/>
                          <a:pt x="19819620" y="0"/>
                        </a:cubicBezTo>
                        <a:cubicBezTo>
                          <a:pt x="19846780" y="2727"/>
                          <a:pt x="20250834" y="29987"/>
                          <a:pt x="20574000" y="0"/>
                        </a:cubicBezTo>
                        <a:cubicBezTo>
                          <a:pt x="20572846" y="7689"/>
                          <a:pt x="20572524" y="20493"/>
                          <a:pt x="20574000" y="33867"/>
                        </a:cubicBezTo>
                        <a:cubicBezTo>
                          <a:pt x="20267823" y="4499"/>
                          <a:pt x="20196256" y="5513"/>
                          <a:pt x="19888200" y="33867"/>
                        </a:cubicBezTo>
                        <a:cubicBezTo>
                          <a:pt x="19580144" y="62221"/>
                          <a:pt x="19486745" y="22077"/>
                          <a:pt x="19202400" y="33867"/>
                        </a:cubicBezTo>
                        <a:cubicBezTo>
                          <a:pt x="18918055" y="45657"/>
                          <a:pt x="18437685" y="35817"/>
                          <a:pt x="18105120" y="33867"/>
                        </a:cubicBezTo>
                        <a:cubicBezTo>
                          <a:pt x="17772555" y="31917"/>
                          <a:pt x="17732543" y="29256"/>
                          <a:pt x="17625060" y="33867"/>
                        </a:cubicBezTo>
                        <a:cubicBezTo>
                          <a:pt x="17517577" y="38478"/>
                          <a:pt x="17581290" y="33131"/>
                          <a:pt x="17556480" y="33867"/>
                        </a:cubicBezTo>
                        <a:cubicBezTo>
                          <a:pt x="17531670" y="34603"/>
                          <a:pt x="17509485" y="33485"/>
                          <a:pt x="17487900" y="33867"/>
                        </a:cubicBezTo>
                        <a:cubicBezTo>
                          <a:pt x="17466315" y="34249"/>
                          <a:pt x="16823658" y="17945"/>
                          <a:pt x="16596360" y="33867"/>
                        </a:cubicBezTo>
                        <a:cubicBezTo>
                          <a:pt x="16369062" y="49789"/>
                          <a:pt x="16205631" y="64532"/>
                          <a:pt x="15910560" y="33867"/>
                        </a:cubicBezTo>
                        <a:cubicBezTo>
                          <a:pt x="15615489" y="3202"/>
                          <a:pt x="15049980" y="-18568"/>
                          <a:pt x="14813280" y="33867"/>
                        </a:cubicBezTo>
                        <a:cubicBezTo>
                          <a:pt x="14576580" y="86302"/>
                          <a:pt x="14422324" y="12257"/>
                          <a:pt x="14127480" y="33867"/>
                        </a:cubicBezTo>
                        <a:cubicBezTo>
                          <a:pt x="13832636" y="55477"/>
                          <a:pt x="13585711" y="70265"/>
                          <a:pt x="13235940" y="33867"/>
                        </a:cubicBezTo>
                        <a:cubicBezTo>
                          <a:pt x="12886169" y="-2531"/>
                          <a:pt x="12849961" y="8337"/>
                          <a:pt x="12550140" y="33867"/>
                        </a:cubicBezTo>
                        <a:cubicBezTo>
                          <a:pt x="12250319" y="59397"/>
                          <a:pt x="12105653" y="12409"/>
                          <a:pt x="11864340" y="33867"/>
                        </a:cubicBezTo>
                        <a:cubicBezTo>
                          <a:pt x="11623027" y="55325"/>
                          <a:pt x="11533912" y="32673"/>
                          <a:pt x="11384280" y="33867"/>
                        </a:cubicBezTo>
                        <a:cubicBezTo>
                          <a:pt x="11234648" y="35061"/>
                          <a:pt x="10788950" y="8686"/>
                          <a:pt x="10492740" y="33867"/>
                        </a:cubicBezTo>
                        <a:cubicBezTo>
                          <a:pt x="10196530" y="59048"/>
                          <a:pt x="10110133" y="26798"/>
                          <a:pt x="9806940" y="33867"/>
                        </a:cubicBezTo>
                        <a:cubicBezTo>
                          <a:pt x="9503747" y="40936"/>
                          <a:pt x="9169006" y="67159"/>
                          <a:pt x="8915400" y="33867"/>
                        </a:cubicBezTo>
                        <a:cubicBezTo>
                          <a:pt x="8661794" y="575"/>
                          <a:pt x="8732189" y="33084"/>
                          <a:pt x="8641080" y="33867"/>
                        </a:cubicBezTo>
                        <a:cubicBezTo>
                          <a:pt x="8549971" y="34650"/>
                          <a:pt x="8269105" y="53630"/>
                          <a:pt x="8161020" y="33867"/>
                        </a:cubicBezTo>
                        <a:cubicBezTo>
                          <a:pt x="8052935" y="14104"/>
                          <a:pt x="7495667" y="54990"/>
                          <a:pt x="7269480" y="33867"/>
                        </a:cubicBezTo>
                        <a:cubicBezTo>
                          <a:pt x="7043293" y="12744"/>
                          <a:pt x="6742986" y="56684"/>
                          <a:pt x="6583680" y="33867"/>
                        </a:cubicBezTo>
                        <a:cubicBezTo>
                          <a:pt x="6424374" y="11050"/>
                          <a:pt x="6544247" y="31707"/>
                          <a:pt x="6515100" y="33867"/>
                        </a:cubicBezTo>
                        <a:cubicBezTo>
                          <a:pt x="6485953" y="36027"/>
                          <a:pt x="5851573" y="43748"/>
                          <a:pt x="5623560" y="33867"/>
                        </a:cubicBezTo>
                        <a:cubicBezTo>
                          <a:pt x="5395547" y="23986"/>
                          <a:pt x="5319671" y="42732"/>
                          <a:pt x="5143500" y="33867"/>
                        </a:cubicBezTo>
                        <a:cubicBezTo>
                          <a:pt x="4967329" y="25002"/>
                          <a:pt x="4482472" y="17943"/>
                          <a:pt x="4046220" y="33867"/>
                        </a:cubicBezTo>
                        <a:cubicBezTo>
                          <a:pt x="3609968" y="49791"/>
                          <a:pt x="3992590" y="35361"/>
                          <a:pt x="3977640" y="33867"/>
                        </a:cubicBezTo>
                        <a:cubicBezTo>
                          <a:pt x="3962690" y="32373"/>
                          <a:pt x="3427798" y="-1422"/>
                          <a:pt x="3086100" y="33867"/>
                        </a:cubicBezTo>
                        <a:cubicBezTo>
                          <a:pt x="2744402" y="69156"/>
                          <a:pt x="2844673" y="22377"/>
                          <a:pt x="2606040" y="33867"/>
                        </a:cubicBezTo>
                        <a:cubicBezTo>
                          <a:pt x="2367407" y="45357"/>
                          <a:pt x="1894276" y="60434"/>
                          <a:pt x="1714500" y="33867"/>
                        </a:cubicBezTo>
                        <a:cubicBezTo>
                          <a:pt x="1534724" y="7300"/>
                          <a:pt x="1510487" y="23196"/>
                          <a:pt x="1440180" y="33867"/>
                        </a:cubicBezTo>
                        <a:cubicBezTo>
                          <a:pt x="1369873" y="44538"/>
                          <a:pt x="1259233" y="32573"/>
                          <a:pt x="1165860" y="33867"/>
                        </a:cubicBezTo>
                        <a:cubicBezTo>
                          <a:pt x="1072487" y="35161"/>
                          <a:pt x="852187" y="38924"/>
                          <a:pt x="685800" y="33867"/>
                        </a:cubicBezTo>
                        <a:cubicBezTo>
                          <a:pt x="519413" y="28810"/>
                          <a:pt x="246621" y="32931"/>
                          <a:pt x="0" y="33867"/>
                        </a:cubicBezTo>
                        <a:cubicBezTo>
                          <a:pt x="1312" y="18744"/>
                          <a:pt x="954" y="14150"/>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073424" y="3835770"/>
            <a:ext cx="12587910" cy="7628096"/>
          </a:xfrm>
          <a:prstGeom prst="rect">
            <a:avLst/>
          </a:prstGeom>
        </p:spPr>
        <p:txBody>
          <a:bodyPr vert="horz" lIns="91440" tIns="45720" rIns="91440" bIns="45720" rtlCol="0" anchor="t">
            <a:normAutofit/>
          </a:bodyPr>
          <a:lstStyle/>
          <a:p>
            <a:pPr marL="685800" marR="0">
              <a:lnSpc>
                <a:spcPct val="90000"/>
              </a:lnSpc>
              <a:spcAft>
                <a:spcPts val="2940"/>
              </a:spcAft>
              <a:tabLst>
                <a:tab pos="520700" algn="l"/>
              </a:tabLst>
            </a:pPr>
            <a:r>
              <a:rPr lang="en-US" sz="3600" dirty="0"/>
              <a:t>Our truck systems are designed with a 'Plug and Play' interface, ensuring a seamless integration process. This feature enables 90% pre-installation by our team, minimizing the potential for errors during the final setup and expediting operational readiness.</a:t>
            </a:r>
          </a:p>
          <a:p>
            <a:pPr marL="685800" marR="0">
              <a:lnSpc>
                <a:spcPct val="90000"/>
              </a:lnSpc>
              <a:spcAft>
                <a:spcPts val="2940"/>
              </a:spcAft>
              <a:tabLst>
                <a:tab pos="520700" algn="l"/>
              </a:tabLst>
            </a:pPr>
            <a:endParaRPr lang="en-US" sz="3600" dirty="0"/>
          </a:p>
          <a:p>
            <a:pPr marL="685800" marR="0">
              <a:lnSpc>
                <a:spcPct val="90000"/>
              </a:lnSpc>
              <a:spcAft>
                <a:spcPts val="2940"/>
              </a:spcAft>
              <a:tabLst>
                <a:tab pos="520700" algn="l"/>
              </a:tabLst>
            </a:pPr>
            <a:r>
              <a:rPr lang="en-US" sz="3600" dirty="0"/>
              <a:t>Each system is enhanced with a proprietary Nano-coating technology, which ensures prolonged operational life, augmented efficiency, and increased resilience. This application serves to safeguard the system against the rigors of extended use and environmental factors, thereby optimizing performance and reliability.</a:t>
            </a:r>
          </a:p>
        </p:txBody>
      </p:sp>
      <p:pic>
        <p:nvPicPr>
          <p:cNvPr id="9" name="Shape 26">
            <a:extLst>
              <a:ext uri="{FF2B5EF4-FFF2-40B4-BE49-F238E27FC236}">
                <a16:creationId xmlns:a16="http://schemas.microsoft.com/office/drawing/2014/main" id="{E8C16099-68AA-1D09-2175-2CA7E26C9457}"/>
              </a:ext>
            </a:extLst>
          </p:cNvPr>
          <p:cNvPicPr/>
          <p:nvPr/>
        </p:nvPicPr>
        <p:blipFill rotWithShape="1">
          <a:blip r:embed="rId2"/>
          <a:srcRect r="17690" b="-1"/>
          <a:stretch/>
        </p:blipFill>
        <p:spPr>
          <a:xfrm>
            <a:off x="14391858" y="5571067"/>
            <a:ext cx="6639342" cy="5892799"/>
          </a:xfrm>
          <a:prstGeom prst="rect">
            <a:avLst/>
          </a:prstGeom>
        </p:spPr>
      </p:pic>
      <p:sp>
        <p:nvSpPr>
          <p:cNvPr id="8" name="Rectangle 7"/>
          <p:cNvSpPr/>
          <p:nvPr/>
        </p:nvSpPr>
        <p:spPr>
          <a:xfrm>
            <a:off x="18821400" y="11214100"/>
            <a:ext cx="3403600" cy="558800"/>
          </a:xfrm>
          <a:prstGeom prst="rect">
            <a:avLst/>
          </a:prstGeom>
          <a:noFill/>
        </p:spPr>
        <p:txBody>
          <a:bodyPr wrap="none" lIns="0" tIns="0" rIns="0" bIns="0">
            <a:noAutofit/>
          </a:bodyPr>
          <a:lstStyle/>
          <a:p>
            <a:pPr marL="0" marR="0" indent="0" algn="just"/>
            <a:endParaRPr lang="en-US" sz="5000" b="1" i="1" dirty="0">
              <a:solidFill>
                <a:srgbClr val="7D8086"/>
              </a:solidFill>
              <a:latin typeface="Arial"/>
            </a:endParaRPr>
          </a:p>
        </p:txBody>
      </p:sp>
      <p:pic>
        <p:nvPicPr>
          <p:cNvPr id="3" name="Picture 2">
            <a:extLst>
              <a:ext uri="{FF2B5EF4-FFF2-40B4-BE49-F238E27FC236}">
                <a16:creationId xmlns:a16="http://schemas.microsoft.com/office/drawing/2014/main" id="{B9122105-9714-22AF-D5B0-80459F93BD2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52215" y1="47030" x2="52215" y2="47030"/>
                        <a14:foregroundMark x1="45253" y1="46040" x2="45253" y2="46040"/>
                        <a14:foregroundMark x1="15823" y1="66832" x2="15823" y2="66832"/>
                        <a14:foregroundMark x1="28797" y1="74257" x2="28797" y2="74257"/>
                        <a14:foregroundMark x1="35759" y1="71782" x2="35759" y2="71782"/>
                        <a14:foregroundMark x1="55063" y1="72277" x2="55063" y2="72277"/>
                        <a14:foregroundMark x1="48734" y1="75248" x2="48734" y2="75248"/>
                        <a14:foregroundMark x1="66456" y1="70792" x2="66456" y2="70792"/>
                        <a14:foregroundMark x1="77215" y1="70297" x2="77215" y2="70297"/>
                        <a14:foregroundMark x1="53797" y1="68812" x2="53797" y2="68812"/>
                      </a14:backgroundRemoval>
                    </a14:imgEffect>
                  </a14:imgLayer>
                </a14:imgProps>
              </a:ext>
            </a:extLst>
          </a:blip>
          <a:stretch>
            <a:fillRect/>
          </a:stretch>
        </p:blipFill>
        <p:spPr>
          <a:xfrm>
            <a:off x="0" y="11392111"/>
            <a:ext cx="2045779" cy="130774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0" name="Rectangle 4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16" y="0"/>
            <a:ext cx="22854285" cy="1270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Picture 36" descr="Electronics protoboard">
            <a:extLst>
              <a:ext uri="{FF2B5EF4-FFF2-40B4-BE49-F238E27FC236}">
                <a16:creationId xmlns:a16="http://schemas.microsoft.com/office/drawing/2014/main" id="{022A3E79-0CC7-FC40-FCBE-F4D37DDAFE9E}"/>
              </a:ext>
            </a:extLst>
          </p:cNvPr>
          <p:cNvPicPr>
            <a:picLocks noChangeAspect="1"/>
          </p:cNvPicPr>
          <p:nvPr/>
        </p:nvPicPr>
        <p:blipFill rotWithShape="1">
          <a:blip r:embed="rId2"/>
          <a:srcRect r="4708" b="1"/>
          <a:stretch/>
        </p:blipFill>
        <p:spPr>
          <a:xfrm>
            <a:off x="4729417" y="10"/>
            <a:ext cx="18130579" cy="12699990"/>
          </a:xfrm>
          <a:prstGeom prst="rect">
            <a:avLst/>
          </a:prstGeom>
        </p:spPr>
      </p:pic>
      <p:sp>
        <p:nvSpPr>
          <p:cNvPr id="52" name="Rectangle 5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3856742" cy="12700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TextBox 34">
            <a:extLst>
              <a:ext uri="{FF2B5EF4-FFF2-40B4-BE49-F238E27FC236}">
                <a16:creationId xmlns:a16="http://schemas.microsoft.com/office/drawing/2014/main" id="{6E2871E0-3A93-A755-487F-AFD99D2CDFE2}"/>
              </a:ext>
            </a:extLst>
          </p:cNvPr>
          <p:cNvSpPr txBox="1"/>
          <p:nvPr/>
        </p:nvSpPr>
        <p:spPr>
          <a:xfrm>
            <a:off x="1571625" y="676157"/>
            <a:ext cx="7166604" cy="3518355"/>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7400" b="1">
                <a:effectLst/>
                <a:latin typeface="+mj-lt"/>
                <a:ea typeface="+mj-ea"/>
                <a:cs typeface="+mj-cs"/>
              </a:rPr>
              <a:t>SCHEME OF OPERATION</a:t>
            </a:r>
            <a:endParaRPr lang="en-US" sz="7400" b="1">
              <a:latin typeface="+mj-lt"/>
              <a:ea typeface="+mj-ea"/>
              <a:cs typeface="+mj-cs"/>
            </a:endParaRPr>
          </a:p>
        </p:txBody>
      </p:sp>
      <p:sp>
        <p:nvSpPr>
          <p:cNvPr id="34" name="TextBox 33">
            <a:extLst>
              <a:ext uri="{FF2B5EF4-FFF2-40B4-BE49-F238E27FC236}">
                <a16:creationId xmlns:a16="http://schemas.microsoft.com/office/drawing/2014/main" id="{A34F6BE5-9DB9-70A7-FAA2-30BC229460CD}"/>
              </a:ext>
            </a:extLst>
          </p:cNvPr>
          <p:cNvSpPr txBox="1"/>
          <p:nvPr/>
        </p:nvSpPr>
        <p:spPr>
          <a:xfrm>
            <a:off x="1571625" y="4507779"/>
            <a:ext cx="7166604" cy="6931041"/>
          </a:xfrm>
          <a:prstGeom prst="rect">
            <a:avLst/>
          </a:prstGeom>
        </p:spPr>
        <p:txBody>
          <a:bodyPr vert="horz" lIns="91440" tIns="45720" rIns="91440" bIns="45720" rtlCol="0">
            <a:normAutofit lnSpcReduction="10000"/>
          </a:bodyPr>
          <a:lstStyle/>
          <a:p>
            <a:pPr>
              <a:lnSpc>
                <a:spcPct val="90000"/>
              </a:lnSpc>
              <a:spcAft>
                <a:spcPts val="600"/>
              </a:spcAft>
            </a:pPr>
            <a:r>
              <a:rPr lang="en-US" sz="3600" dirty="0">
                <a:effectLst/>
              </a:rPr>
              <a:t>At the heart of our business infrastructure lies the Dynamic PWM, a pivotal and groundbreaking element that facilitates seamless and fully automated control over our operational processes. This cutting-edge technology precisely modulates hydrogen gas production in alignment with various vehicular metrics and the charging infrastructure. Such precision enables us to achieve comprehensive power optimization, resulting in exceptional performance outcomes.</a:t>
            </a:r>
            <a:endParaRPr lang="en-US" sz="3600" dirty="0"/>
          </a:p>
        </p:txBody>
      </p:sp>
      <p:pic>
        <p:nvPicPr>
          <p:cNvPr id="2" name="Picture 1">
            <a:extLst>
              <a:ext uri="{FF2B5EF4-FFF2-40B4-BE49-F238E27FC236}">
                <a16:creationId xmlns:a16="http://schemas.microsoft.com/office/drawing/2014/main" id="{EF01A8F5-7597-03F1-1375-08C00BA57C5A}"/>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52215" y1="47030" x2="52215" y2="47030"/>
                        <a14:foregroundMark x1="45253" y1="46040" x2="45253" y2="46040"/>
                        <a14:foregroundMark x1="15823" y1="66832" x2="15823" y2="66832"/>
                        <a14:foregroundMark x1="28797" y1="74257" x2="28797" y2="74257"/>
                        <a14:foregroundMark x1="35759" y1="71782" x2="35759" y2="71782"/>
                        <a14:foregroundMark x1="55063" y1="72277" x2="55063" y2="72277"/>
                        <a14:foregroundMark x1="48734" y1="75248" x2="48734" y2="75248"/>
                        <a14:foregroundMark x1="66456" y1="70792" x2="66456" y2="70792"/>
                        <a14:foregroundMark x1="77215" y1="70297" x2="77215" y2="70297"/>
                        <a14:foregroundMark x1="53797" y1="68812" x2="53797" y2="68812"/>
                      </a14:backgroundRemoval>
                    </a14:imgEffect>
                  </a14:imgLayer>
                </a14:imgProps>
              </a:ext>
            </a:extLst>
          </a:blip>
          <a:stretch>
            <a:fillRect/>
          </a:stretch>
        </p:blipFill>
        <p:spPr>
          <a:xfrm>
            <a:off x="0" y="11392111"/>
            <a:ext cx="2045779" cy="1307745"/>
          </a:xfrm>
          <a:prstGeom prst="rect">
            <a:avLst/>
          </a:prstGeom>
        </p:spPr>
      </p:pic>
    </p:spTree>
    <p:extLst>
      <p:ext uri="{BB962C8B-B14F-4D97-AF65-F5344CB8AC3E}">
        <p14:creationId xmlns:p14="http://schemas.microsoft.com/office/powerpoint/2010/main" val="16669839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descr="A tree with green and red objects&#10;&#10;Description automatically generated">
            <a:extLst>
              <a:ext uri="{FF2B5EF4-FFF2-40B4-BE49-F238E27FC236}">
                <a16:creationId xmlns:a16="http://schemas.microsoft.com/office/drawing/2014/main" id="{FC6ECDCD-B388-98D2-9CC2-DAE7D60B4FE5}"/>
              </a:ext>
            </a:extLst>
          </p:cNvPr>
          <p:cNvPicPr>
            <a:picLocks noChangeAspect="1"/>
          </p:cNvPicPr>
          <p:nvPr/>
        </p:nvPicPr>
        <p:blipFill rotWithShape="1">
          <a:blip r:embed="rId2">
            <a:extLst>
              <a:ext uri="{28A0092B-C50C-407E-A947-70E740481C1C}">
                <a14:useLocalDpi xmlns:a14="http://schemas.microsoft.com/office/drawing/2010/main" val="0"/>
              </a:ext>
            </a:extLst>
          </a:blip>
          <a:srcRect t="10203" b="14494"/>
          <a:stretch/>
        </p:blipFill>
        <p:spPr>
          <a:xfrm>
            <a:off x="15689206" y="6819610"/>
            <a:ext cx="7170794" cy="5831825"/>
          </a:xfrm>
          <a:prstGeom prst="rect">
            <a:avLst/>
          </a:prstGeom>
        </p:spPr>
      </p:pic>
      <p:sp>
        <p:nvSpPr>
          <p:cNvPr id="4" name="Rectangle 3"/>
          <p:cNvSpPr/>
          <p:nvPr/>
        </p:nvSpPr>
        <p:spPr>
          <a:xfrm>
            <a:off x="7631897" y="1116311"/>
            <a:ext cx="7596206" cy="1338733"/>
          </a:xfrm>
          <a:prstGeom prst="rect">
            <a:avLst/>
          </a:prstGeom>
          <a:noFill/>
        </p:spPr>
        <p:txBody>
          <a:bodyPr wrap="none" lIns="0" tIns="0" rIns="0" bIns="0">
            <a:noAutofit/>
          </a:bodyPr>
          <a:lstStyle/>
          <a:p>
            <a:pPr marL="0" marR="0" indent="0"/>
            <a:r>
              <a:rPr lang="en-US" sz="6600" b="1" dirty="0">
                <a:latin typeface="+mj-lt"/>
              </a:rPr>
              <a:t>ECONOMIC BENEFITS</a:t>
            </a:r>
          </a:p>
        </p:txBody>
      </p:sp>
      <p:sp>
        <p:nvSpPr>
          <p:cNvPr id="6" name="Rectangle 5"/>
          <p:cNvSpPr/>
          <p:nvPr/>
        </p:nvSpPr>
        <p:spPr>
          <a:xfrm>
            <a:off x="11894057" y="3668237"/>
            <a:ext cx="8010317" cy="584387"/>
          </a:xfrm>
          <a:prstGeom prst="rect">
            <a:avLst/>
          </a:prstGeom>
          <a:noFill/>
        </p:spPr>
        <p:txBody>
          <a:bodyPr lIns="0" tIns="0" rIns="0" bIns="0">
            <a:noAutofit/>
          </a:bodyPr>
          <a:lstStyle/>
          <a:p>
            <a:pPr marL="0" marR="0" indent="0">
              <a:lnSpc>
                <a:spcPct val="108000"/>
              </a:lnSpc>
            </a:pPr>
            <a:r>
              <a:rPr lang="en-US" sz="3600" dirty="0"/>
              <a:t>REDUCTION IN FUEL CONSUMPTION</a:t>
            </a:r>
          </a:p>
        </p:txBody>
      </p:sp>
      <p:sp>
        <p:nvSpPr>
          <p:cNvPr id="7" name="Rectangle 6"/>
          <p:cNvSpPr/>
          <p:nvPr/>
        </p:nvSpPr>
        <p:spPr>
          <a:xfrm>
            <a:off x="11894057" y="5853652"/>
            <a:ext cx="8375143" cy="1008587"/>
          </a:xfrm>
          <a:prstGeom prst="rect">
            <a:avLst/>
          </a:prstGeom>
          <a:noFill/>
        </p:spPr>
        <p:txBody>
          <a:bodyPr lIns="0" tIns="0" rIns="0" bIns="0">
            <a:noAutofit/>
          </a:bodyPr>
          <a:lstStyle/>
          <a:p>
            <a:pPr marL="0" marR="0" indent="0"/>
            <a:r>
              <a:rPr lang="en-US" sz="3600" dirty="0">
                <a:latin typeface="+mj-lt"/>
              </a:rPr>
              <a:t>REDUCTION IN DEF</a:t>
            </a:r>
          </a:p>
          <a:p>
            <a:pPr marL="0" marR="0" indent="0"/>
            <a:r>
              <a:rPr lang="en-US" sz="3600" dirty="0">
                <a:latin typeface="+mj-lt"/>
              </a:rPr>
              <a:t>(DIESEL EXHAUST FLUID)</a:t>
            </a:r>
          </a:p>
        </p:txBody>
      </p:sp>
      <p:sp>
        <p:nvSpPr>
          <p:cNvPr id="9" name="Rectangle 8"/>
          <p:cNvSpPr/>
          <p:nvPr/>
        </p:nvSpPr>
        <p:spPr>
          <a:xfrm>
            <a:off x="11894057" y="8463267"/>
            <a:ext cx="8698993" cy="949729"/>
          </a:xfrm>
          <a:prstGeom prst="rect">
            <a:avLst/>
          </a:prstGeom>
          <a:noFill/>
        </p:spPr>
        <p:txBody>
          <a:bodyPr lIns="0" tIns="0" rIns="0" bIns="0">
            <a:noAutofit/>
          </a:bodyPr>
          <a:lstStyle/>
          <a:p>
            <a:pPr marL="0" marR="0" indent="0"/>
            <a:r>
              <a:rPr lang="en-US" sz="3600" dirty="0">
                <a:cs typeface="Arial" panose="020B0604020202020204" pitchFamily="34" charset="0"/>
              </a:rPr>
              <a:t>ESTIMATED REDUCTION</a:t>
            </a:r>
          </a:p>
          <a:p>
            <a:pPr marL="0" marR="0" indent="0"/>
            <a:r>
              <a:rPr lang="en-US" sz="3600" dirty="0">
                <a:cs typeface="Arial" panose="020B0604020202020204" pitchFamily="34" charset="0"/>
              </a:rPr>
              <a:t>ON OIL CHANGES</a:t>
            </a:r>
          </a:p>
        </p:txBody>
      </p:sp>
      <p:sp>
        <p:nvSpPr>
          <p:cNvPr id="5" name="Rectangle 4">
            <a:extLst>
              <a:ext uri="{FF2B5EF4-FFF2-40B4-BE49-F238E27FC236}">
                <a16:creationId xmlns:a16="http://schemas.microsoft.com/office/drawing/2014/main" id="{65CD3AA4-7AB1-38AE-AF2C-E481DF8FDC5F}"/>
              </a:ext>
            </a:extLst>
          </p:cNvPr>
          <p:cNvSpPr/>
          <p:nvPr/>
        </p:nvSpPr>
        <p:spPr>
          <a:xfrm>
            <a:off x="5673818" y="3506951"/>
            <a:ext cx="2680157" cy="923330"/>
          </a:xfrm>
          <a:prstGeom prst="rect">
            <a:avLst/>
          </a:prstGeom>
          <a:noFill/>
        </p:spPr>
        <p:txBody>
          <a:bodyPr wrap="none" lIns="91440" tIns="45720" rIns="91440" bIns="45720">
            <a:spAutoFit/>
          </a:bodyPr>
          <a:lstStyle/>
          <a:p>
            <a:pPr algn="ctr"/>
            <a:r>
              <a:rPr lang="en-US" sz="5400" b="1" cap="none" spc="0" dirty="0">
                <a:ln w="0"/>
                <a:solidFill>
                  <a:srgbClr val="00B050"/>
                </a:solidFill>
                <a:effectLst>
                  <a:outerShdw blurRad="38100" dist="25400" dir="5400000" algn="ctr" rotWithShape="0">
                    <a:srgbClr val="6E747A">
                      <a:alpha val="43000"/>
                    </a:srgbClr>
                  </a:outerShdw>
                </a:effectLst>
              </a:rPr>
              <a:t>10</a:t>
            </a:r>
            <a:r>
              <a:rPr lang="en-US" sz="5400" b="0" cap="none" spc="0" dirty="0">
                <a:ln w="0"/>
                <a:effectLst>
                  <a:outerShdw blurRad="38100" dist="25400" dir="5400000" algn="ctr" rotWithShape="0">
                    <a:srgbClr val="6E747A">
                      <a:alpha val="43000"/>
                    </a:srgbClr>
                  </a:outerShdw>
                </a:effectLst>
              </a:rPr>
              <a:t> </a:t>
            </a:r>
            <a:r>
              <a:rPr lang="en-US" sz="5400" b="0" cap="none" spc="0" dirty="0">
                <a:ln w="0"/>
                <a:solidFill>
                  <a:srgbClr val="0070C0"/>
                </a:solidFill>
                <a:effectLst>
                  <a:outerShdw blurRad="38100" dist="25400" dir="5400000" algn="ctr" rotWithShape="0">
                    <a:srgbClr val="6E747A">
                      <a:alpha val="43000"/>
                    </a:srgbClr>
                  </a:outerShdw>
                </a:effectLst>
              </a:rPr>
              <a:t>TO</a:t>
            </a:r>
            <a:r>
              <a:rPr lang="en-US" sz="5400" b="0" cap="none" spc="0" dirty="0">
                <a:ln w="0"/>
                <a:effectLst>
                  <a:outerShdw blurRad="38100" dist="25400" dir="5400000" algn="ctr" rotWithShape="0">
                    <a:srgbClr val="6E747A">
                      <a:alpha val="43000"/>
                    </a:srgbClr>
                  </a:outerShdw>
                </a:effectLst>
              </a:rPr>
              <a:t> </a:t>
            </a:r>
            <a:r>
              <a:rPr lang="en-US" sz="5400" b="1" cap="none" spc="0" dirty="0">
                <a:ln w="0"/>
                <a:solidFill>
                  <a:srgbClr val="00B050"/>
                </a:solidFill>
                <a:effectLst>
                  <a:outerShdw blurRad="38100" dist="25400" dir="5400000" algn="ctr" rotWithShape="0">
                    <a:srgbClr val="6E747A">
                      <a:alpha val="43000"/>
                    </a:srgbClr>
                  </a:outerShdw>
                </a:effectLst>
              </a:rPr>
              <a:t>30</a:t>
            </a:r>
          </a:p>
        </p:txBody>
      </p:sp>
      <p:sp>
        <p:nvSpPr>
          <p:cNvPr id="8" name="Rectangle 7">
            <a:extLst>
              <a:ext uri="{FF2B5EF4-FFF2-40B4-BE49-F238E27FC236}">
                <a16:creationId xmlns:a16="http://schemas.microsoft.com/office/drawing/2014/main" id="{B9448CD9-5629-0F8A-7F36-EAAC245DC4A1}"/>
              </a:ext>
            </a:extLst>
          </p:cNvPr>
          <p:cNvSpPr/>
          <p:nvPr/>
        </p:nvSpPr>
        <p:spPr>
          <a:xfrm>
            <a:off x="5624128" y="5896280"/>
            <a:ext cx="2779542" cy="923330"/>
          </a:xfrm>
          <a:prstGeom prst="rect">
            <a:avLst/>
          </a:prstGeom>
          <a:noFill/>
        </p:spPr>
        <p:txBody>
          <a:bodyPr wrap="none" lIns="91440" tIns="45720" rIns="91440" bIns="45720">
            <a:spAutoFit/>
          </a:bodyPr>
          <a:lstStyle/>
          <a:p>
            <a:pPr algn="ctr"/>
            <a:r>
              <a:rPr lang="en-US" sz="5400" b="0" cap="none" spc="0" dirty="0">
                <a:ln w="0"/>
                <a:solidFill>
                  <a:srgbClr val="0070C0"/>
                </a:solidFill>
                <a:effectLst>
                  <a:outerShdw blurRad="38100" dist="25400" dir="5400000" algn="ctr" rotWithShape="0">
                    <a:srgbClr val="6E747A">
                      <a:alpha val="43000"/>
                    </a:srgbClr>
                  </a:outerShdw>
                </a:effectLst>
              </a:rPr>
              <a:t>UP TO </a:t>
            </a:r>
            <a:r>
              <a:rPr lang="en-US" sz="5400" b="1" cap="none" spc="0" dirty="0">
                <a:ln w="0"/>
                <a:solidFill>
                  <a:srgbClr val="00B050"/>
                </a:solidFill>
                <a:effectLst>
                  <a:outerShdw blurRad="38100" dist="25400" dir="5400000" algn="ctr" rotWithShape="0">
                    <a:srgbClr val="6E747A">
                      <a:alpha val="43000"/>
                    </a:srgbClr>
                  </a:outerShdw>
                </a:effectLst>
              </a:rPr>
              <a:t>51</a:t>
            </a:r>
          </a:p>
        </p:txBody>
      </p:sp>
      <p:sp>
        <p:nvSpPr>
          <p:cNvPr id="10" name="Rectangle 9">
            <a:extLst>
              <a:ext uri="{FF2B5EF4-FFF2-40B4-BE49-F238E27FC236}">
                <a16:creationId xmlns:a16="http://schemas.microsoft.com/office/drawing/2014/main" id="{0ED12822-ED2C-6573-791A-DE0A5B7C5F7E}"/>
              </a:ext>
            </a:extLst>
          </p:cNvPr>
          <p:cNvSpPr/>
          <p:nvPr/>
        </p:nvSpPr>
        <p:spPr>
          <a:xfrm>
            <a:off x="5624128" y="8463267"/>
            <a:ext cx="2779542" cy="923330"/>
          </a:xfrm>
          <a:prstGeom prst="rect">
            <a:avLst/>
          </a:prstGeom>
          <a:noFill/>
        </p:spPr>
        <p:txBody>
          <a:bodyPr wrap="none" lIns="91440" tIns="45720" rIns="91440" bIns="45720">
            <a:spAutoFit/>
          </a:bodyPr>
          <a:lstStyle/>
          <a:p>
            <a:pPr algn="ctr"/>
            <a:r>
              <a:rPr lang="en-US" sz="5400" b="0" cap="none" spc="0" dirty="0">
                <a:ln w="0"/>
                <a:solidFill>
                  <a:srgbClr val="0070C0"/>
                </a:solidFill>
                <a:effectLst>
                  <a:outerShdw blurRad="38100" dist="25400" dir="5400000" algn="ctr" rotWithShape="0">
                    <a:srgbClr val="6E747A">
                      <a:alpha val="43000"/>
                    </a:srgbClr>
                  </a:outerShdw>
                </a:effectLst>
              </a:rPr>
              <a:t>UP TO </a:t>
            </a:r>
            <a:r>
              <a:rPr lang="en-US" sz="5400" b="1" cap="none" spc="0" dirty="0">
                <a:ln w="0"/>
                <a:solidFill>
                  <a:srgbClr val="00B050"/>
                </a:solidFill>
                <a:effectLst>
                  <a:outerShdw blurRad="38100" dist="25400" dir="5400000" algn="ctr" rotWithShape="0">
                    <a:srgbClr val="6E747A">
                      <a:alpha val="43000"/>
                    </a:srgbClr>
                  </a:outerShdw>
                </a:effectLst>
              </a:rPr>
              <a:t>25</a:t>
            </a:r>
          </a:p>
        </p:txBody>
      </p:sp>
      <p:pic>
        <p:nvPicPr>
          <p:cNvPr id="13" name="Picture 12">
            <a:extLst>
              <a:ext uri="{FF2B5EF4-FFF2-40B4-BE49-F238E27FC236}">
                <a16:creationId xmlns:a16="http://schemas.microsoft.com/office/drawing/2014/main" id="{4911B3D7-4730-4B2B-FFBD-2BB33690EB2F}"/>
              </a:ext>
            </a:extLst>
          </p:cNvPr>
          <p:cNvPicPr>
            <a:picLocks noChangeAspect="1"/>
          </p:cNvPicPr>
          <p:nvPr/>
        </p:nvPicPr>
        <p:blipFill>
          <a:blip r:embed="rId3"/>
          <a:stretch>
            <a:fillRect/>
          </a:stretch>
        </p:blipFill>
        <p:spPr>
          <a:xfrm>
            <a:off x="8264236" y="3255558"/>
            <a:ext cx="1426115" cy="1426115"/>
          </a:xfrm>
          <a:prstGeom prst="rect">
            <a:avLst/>
          </a:prstGeom>
        </p:spPr>
      </p:pic>
      <p:pic>
        <p:nvPicPr>
          <p:cNvPr id="14" name="Picture 13">
            <a:extLst>
              <a:ext uri="{FF2B5EF4-FFF2-40B4-BE49-F238E27FC236}">
                <a16:creationId xmlns:a16="http://schemas.microsoft.com/office/drawing/2014/main" id="{630FE3CD-1EC1-80CA-97E6-C759DBD1971D}"/>
              </a:ext>
            </a:extLst>
          </p:cNvPr>
          <p:cNvPicPr>
            <a:picLocks noChangeAspect="1"/>
          </p:cNvPicPr>
          <p:nvPr/>
        </p:nvPicPr>
        <p:blipFill>
          <a:blip r:embed="rId3"/>
          <a:stretch>
            <a:fillRect/>
          </a:stretch>
        </p:blipFill>
        <p:spPr>
          <a:xfrm>
            <a:off x="8264236" y="5644887"/>
            <a:ext cx="1426115" cy="1426115"/>
          </a:xfrm>
          <a:prstGeom prst="rect">
            <a:avLst/>
          </a:prstGeom>
        </p:spPr>
      </p:pic>
      <p:pic>
        <p:nvPicPr>
          <p:cNvPr id="15" name="Picture 14">
            <a:extLst>
              <a:ext uri="{FF2B5EF4-FFF2-40B4-BE49-F238E27FC236}">
                <a16:creationId xmlns:a16="http://schemas.microsoft.com/office/drawing/2014/main" id="{6AFA201F-983F-4DE9-BC48-44127E74376F}"/>
              </a:ext>
            </a:extLst>
          </p:cNvPr>
          <p:cNvPicPr>
            <a:picLocks noChangeAspect="1"/>
          </p:cNvPicPr>
          <p:nvPr/>
        </p:nvPicPr>
        <p:blipFill>
          <a:blip r:embed="rId3"/>
          <a:stretch>
            <a:fillRect/>
          </a:stretch>
        </p:blipFill>
        <p:spPr>
          <a:xfrm>
            <a:off x="8264236" y="8211874"/>
            <a:ext cx="1426115" cy="1426115"/>
          </a:xfrm>
          <a:prstGeom prst="rect">
            <a:avLst/>
          </a:prstGeom>
        </p:spPr>
      </p:pic>
      <p:pic>
        <p:nvPicPr>
          <p:cNvPr id="17" name="Picture 16">
            <a:extLst>
              <a:ext uri="{FF2B5EF4-FFF2-40B4-BE49-F238E27FC236}">
                <a16:creationId xmlns:a16="http://schemas.microsoft.com/office/drawing/2014/main" id="{12AE28FB-84E6-23DE-B9B3-792EBFC7C85C}"/>
              </a:ext>
            </a:extLst>
          </p:cNvPr>
          <p:cNvPicPr>
            <a:picLocks noChangeAspect="1"/>
          </p:cNvPicPr>
          <p:nvPr/>
        </p:nvPicPr>
        <p:blipFill>
          <a:blip r:embed="rId4"/>
          <a:stretch>
            <a:fillRect/>
          </a:stretch>
        </p:blipFill>
        <p:spPr>
          <a:xfrm>
            <a:off x="10868193" y="3492365"/>
            <a:ext cx="952500" cy="952500"/>
          </a:xfrm>
          <a:prstGeom prst="rect">
            <a:avLst/>
          </a:prstGeom>
        </p:spPr>
      </p:pic>
      <p:pic>
        <p:nvPicPr>
          <p:cNvPr id="19" name="Picture 18">
            <a:extLst>
              <a:ext uri="{FF2B5EF4-FFF2-40B4-BE49-F238E27FC236}">
                <a16:creationId xmlns:a16="http://schemas.microsoft.com/office/drawing/2014/main" id="{5CD9F147-165E-AA02-77E3-50D4BE67E7A1}"/>
              </a:ext>
            </a:extLst>
          </p:cNvPr>
          <p:cNvPicPr>
            <a:picLocks noChangeAspect="1"/>
          </p:cNvPicPr>
          <p:nvPr/>
        </p:nvPicPr>
        <p:blipFill>
          <a:blip r:embed="rId5"/>
          <a:stretch>
            <a:fillRect/>
          </a:stretch>
        </p:blipFill>
        <p:spPr>
          <a:xfrm>
            <a:off x="10869127" y="5867110"/>
            <a:ext cx="952500" cy="952500"/>
          </a:xfrm>
          <a:prstGeom prst="rect">
            <a:avLst/>
          </a:prstGeom>
        </p:spPr>
      </p:pic>
      <p:pic>
        <p:nvPicPr>
          <p:cNvPr id="21" name="Picture 20">
            <a:extLst>
              <a:ext uri="{FF2B5EF4-FFF2-40B4-BE49-F238E27FC236}">
                <a16:creationId xmlns:a16="http://schemas.microsoft.com/office/drawing/2014/main" id="{F94A34AF-940E-391C-F947-E4816B832B60}"/>
              </a:ext>
            </a:extLst>
          </p:cNvPr>
          <p:cNvPicPr>
            <a:picLocks noChangeAspect="1"/>
          </p:cNvPicPr>
          <p:nvPr/>
        </p:nvPicPr>
        <p:blipFill>
          <a:blip r:embed="rId6"/>
          <a:stretch>
            <a:fillRect/>
          </a:stretch>
        </p:blipFill>
        <p:spPr>
          <a:xfrm>
            <a:off x="10868193" y="8434097"/>
            <a:ext cx="952500" cy="952500"/>
          </a:xfrm>
          <a:prstGeom prst="rect">
            <a:avLst/>
          </a:prstGeom>
        </p:spPr>
      </p:pic>
      <p:pic>
        <p:nvPicPr>
          <p:cNvPr id="22" name="Picture 21">
            <a:extLst>
              <a:ext uri="{FF2B5EF4-FFF2-40B4-BE49-F238E27FC236}">
                <a16:creationId xmlns:a16="http://schemas.microsoft.com/office/drawing/2014/main" id="{695CDA6C-8849-6EDD-B811-8389635D4378}"/>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foregroundMark x1="52215" y1="47030" x2="52215" y2="47030"/>
                        <a14:foregroundMark x1="45253" y1="46040" x2="45253" y2="46040"/>
                        <a14:foregroundMark x1="15823" y1="66832" x2="15823" y2="66832"/>
                        <a14:foregroundMark x1="28797" y1="74257" x2="28797" y2="74257"/>
                        <a14:foregroundMark x1="35759" y1="71782" x2="35759" y2="71782"/>
                        <a14:foregroundMark x1="55063" y1="72277" x2="55063" y2="72277"/>
                        <a14:foregroundMark x1="48734" y1="75248" x2="48734" y2="75248"/>
                        <a14:foregroundMark x1="66456" y1="70792" x2="66456" y2="70792"/>
                        <a14:foregroundMark x1="77215" y1="70297" x2="77215" y2="70297"/>
                        <a14:foregroundMark x1="53797" y1="68812" x2="53797" y2="68812"/>
                      </a14:backgroundRemoval>
                    </a14:imgEffect>
                  </a14:imgLayer>
                </a14:imgProps>
              </a:ext>
            </a:extLst>
          </a:blip>
          <a:stretch>
            <a:fillRect/>
          </a:stretch>
        </p:blipFill>
        <p:spPr>
          <a:xfrm>
            <a:off x="0" y="11392111"/>
            <a:ext cx="2045779" cy="1307745"/>
          </a:xfrm>
          <a:prstGeom prst="rect">
            <a:avLst/>
          </a:prstGeom>
        </p:spPr>
      </p:pic>
    </p:spTree>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Integral</Template>
  <TotalTime>5864</TotalTime>
  <Words>676</Words>
  <Application>Microsoft Office PowerPoint</Application>
  <PresentationFormat>Custom</PresentationFormat>
  <Paragraphs>81</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Georgia</vt:lpstr>
      <vt:lpstr>Microsoft Sans Serif</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Kyle Olinsky</dc:creator>
  <cp:lastModifiedBy>Warren Swales</cp:lastModifiedBy>
  <cp:revision>6</cp:revision>
  <dcterms:modified xsi:type="dcterms:W3CDTF">2026-01-15T11:18:01Z</dcterms:modified>
</cp:coreProperties>
</file>